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9" d="100"/>
          <a:sy n="49" d="100"/>
        </p:scale>
        <p:origin x="1339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5949-EEAD-D74B-D1CB-ACA435CF4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BBDC2-345C-EAB8-8EDE-F7CC81E0F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85D9-6D93-57DD-A2D5-6F986874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EF20-A1E8-D308-016F-2264D135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FFEBD-F5E7-4059-D7C3-25F2C4E5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3298-24D4-92D8-9C3B-A11F3ECF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F7FC3-0628-99F7-5D3D-AE4AAED5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8BC9F-A666-2E5F-4962-3F3D4877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55592-23BE-A696-F2A7-C6A83FE7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AEE9-AC75-78F0-17DD-EA8EA7C4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AC360-194D-91C8-AB33-47572598FC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6A852-558C-6643-5BB5-5EACDF02E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5AE85-FC88-BDBE-9597-D848379A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D258-D705-2791-F62F-5D3F941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93F8D-3983-1BF4-603B-A1B22282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E6DC-31D6-6266-3C6E-21978340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EE96-8C35-759D-6D97-E0F8AA83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76AF2-10C6-144B-E887-D6EE5D84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2CA34-27A4-6F44-671B-9769AE0E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8B588-888C-7F38-F8C0-D970EABB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4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269A-84BF-7582-7566-DF6088BC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8C898-5924-212C-A14F-7D49E2E24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13FD4-F377-051D-08D4-AF1070D8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83556-C41F-732A-102B-3EE497BF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1104C-941C-D585-6A62-77D97CB4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3676-83F0-E3FF-8211-9C0FFF6D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E831-007B-83C4-E982-EA78A25B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5B357-2DB2-B35E-1C80-B7B0BD13E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60DEA-99DB-899B-A674-F2A7D23E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234D-E3CA-ACBE-3036-1C3F7B64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64840-E9DE-22EA-A680-B66B979F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8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D79-A24E-0FFE-58DB-08A4015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744F8-1D46-0C6B-F1B3-736336A2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85295-8DA1-A19F-8D68-3219F681A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A26C7-F21E-A14F-EF61-937AFB4F1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7BABD-E601-1A3F-30EC-75DCB369E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CF568-AD23-E2D5-33E1-FB568D88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6B9AD-38AC-9F92-6218-7116C55F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375F5-CE4E-9502-B6B4-C895F758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6153-2DCC-2318-2821-D3F46843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6CA80-4692-3023-309C-51758B74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22ED-3843-3035-B25A-FBF63A21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17983-7780-DBFF-0866-B29E2369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1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CA9BE-B2CD-7F73-AFC1-91F8DA61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9B83A-2401-997C-1B31-9D2E0EAB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E89A-E253-ECDC-34D0-FF3AF0DD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6166-19CB-A76E-B719-6028F043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E5E4B-9F46-CD42-4FE2-68776CE5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BCB44-19BF-38B9-D740-CDF758F7E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7F2E8-1D0A-83AF-4206-7D055F47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2AF29-7225-D9E4-E844-B1941AB97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760C2-4C00-909B-7635-5E9A58CE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D46C-D409-2922-62AE-1529E95A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257C51-064D-9DA6-5D60-CF827FC98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A78DD-B85D-100E-A28F-BEB3CB107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291E1-0025-CEC6-E725-7FAB25F9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2632F-25A0-CE58-EFAB-61B42270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A671E-45E6-8A87-8793-5E81D8C8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6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B48FA-7151-C9CE-B9A2-7B948DB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BDB6-B0AF-AE64-62DF-C4FF7C3AD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675C-5AE7-AA28-838C-412533738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BA5EC3-F689-4255-AE62-159B8357064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4E5-0925-8C17-EBE7-50D7E9A6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ABBEC-336F-7B4A-2B03-01DD1D1B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0C25E-0D7B-49FB-8F3B-525F538C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9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5.glb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17/06/relationships/model3d" Target="../media/model3d6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17/06/relationships/model3d" Target="../media/model3d5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microsoft.com/office/2017/06/relationships/model3d" Target="../media/model3d5.glb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6.glb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19.png"/><Relationship Id="rId4" Type="http://schemas.microsoft.com/office/2017/06/relationships/model3d" Target="../media/model3d6.glb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17/06/relationships/model3d" Target="../media/model3d6.glb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17/06/relationships/model3d" Target="../media/model3d6.glb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17/06/relationships/model3d" Target="../media/model3d6.glb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17/06/relationships/model3d" Target="../media/model3d4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4.glb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28C0B-F59A-FFB9-0912-1F6CEE17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55D2CFE2-5FCD-669A-81CB-0CF67197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24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F3E77E-1CEF-3499-0EAF-4A7E18F6BB84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D12EA-926D-BEF6-258B-0819A0795BFC}"/>
              </a:ext>
            </a:extLst>
          </p:cNvPr>
          <p:cNvSpPr txBox="1"/>
          <p:nvPr/>
        </p:nvSpPr>
        <p:spPr>
          <a:xfrm>
            <a:off x="-106680" y="-1750530"/>
            <a:ext cx="12405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Automated Attendance Tracking via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411082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1745-DEE0-080C-D4EA-7321F805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76EF21A8-689B-551C-246F-390E0B3C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8255" r="39489" b="11768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42EB59-B9AD-2188-2EE9-B5612AFE95AD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E708C-FF03-807E-D967-BFDD1B5C51F1}"/>
              </a:ext>
            </a:extLst>
          </p:cNvPr>
          <p:cNvSpPr txBox="1"/>
          <p:nvPr/>
        </p:nvSpPr>
        <p:spPr>
          <a:xfrm>
            <a:off x="12500345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Technologies Used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B0F9D7-5A0A-BE79-CA0F-4934DD9AC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21"/>
          <a:stretch>
            <a:fillRect/>
          </a:stretch>
        </p:blipFill>
        <p:spPr>
          <a:xfrm>
            <a:off x="12500345" y="1735762"/>
            <a:ext cx="5455920" cy="2696634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F69327-7D91-D8D8-A31B-F8674EF8F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 b="25244"/>
          <a:stretch>
            <a:fillRect/>
          </a:stretch>
        </p:blipFill>
        <p:spPr>
          <a:xfrm>
            <a:off x="17956265" y="1121666"/>
            <a:ext cx="5455920" cy="586740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F848D6-9166-86C8-8ACD-AAFE7A730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6" b="-117"/>
          <a:stretch>
            <a:fillRect/>
          </a:stretch>
        </p:blipFill>
        <p:spPr>
          <a:xfrm>
            <a:off x="12500345" y="4118475"/>
            <a:ext cx="5455920" cy="2802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D5686-5A96-A774-0B2D-7C5FDC472859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C54F043-6DFE-2148-AA96-52DFA5CC7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678"/>
            <a:ext cx="12192000" cy="37760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C8DA03CA-9974-E502-8969-F4DD1063FA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280427"/>
                  </p:ext>
                </p:extLst>
              </p:nvPr>
            </p:nvGraphicFramePr>
            <p:xfrm rot="4139375">
              <a:off x="4966150" y="9200338"/>
              <a:ext cx="6535429" cy="2404607"/>
            </p:xfrm>
            <a:graphic>
              <a:graphicData uri="http://schemas.microsoft.com/office/drawing/2017/model3d">
                <am3d:model3d r:embed="rId5">
                  <am3d:spPr>
                    <a:xfrm rot="4139375">
                      <a:off x="0" y="0"/>
                      <a:ext cx="6535429" cy="2404607"/>
                    </a:xfrm>
                    <a:prstGeom prst="rect">
                      <a:avLst/>
                    </a:prstGeom>
                  </am3d:spPr>
                  <am3d:camera>
                    <am3d:pos x="0" y="0" z="50104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923" d="1000000"/>
                    <am3d:preTrans dx="5028147" dy="93265265" dz="6579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83939" ay="240350" az="5072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467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C8DA03CA-9974-E502-8969-F4DD1063FA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139375">
                <a:off x="4966150" y="9200338"/>
                <a:ext cx="6535429" cy="240460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3135550-7E9A-3A67-00BA-53CBFE6101E4}"/>
              </a:ext>
            </a:extLst>
          </p:cNvPr>
          <p:cNvSpPr txBox="1"/>
          <p:nvPr/>
        </p:nvSpPr>
        <p:spPr>
          <a:xfrm>
            <a:off x="69448" y="7532852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Core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F51C7C-2507-34EE-28A3-66CD656DD13C}"/>
              </a:ext>
            </a:extLst>
          </p:cNvPr>
          <p:cNvSpPr txBox="1"/>
          <p:nvPr/>
        </p:nvSpPr>
        <p:spPr>
          <a:xfrm>
            <a:off x="69450" y="8563450"/>
            <a:ext cx="7988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Dual Operations Modes: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Mode (Check-In)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Leave Mode (Check-Out)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Admin Functions: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Employee Registration with Photo Capture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Delete Employee Records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Optimization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Frame Skipping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Dynamic Resolution 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Face Encoding Caching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3674056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7C1AC-536C-F8D5-718C-AECE2A9C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2A94D52D-B431-358F-E7E1-27A0C511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38972" r="39489" b="1051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043C2C-6033-1B1D-04A3-AD750FF4CF9B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F6F72-0392-C720-6A68-6E92B9D7B761}"/>
              </a:ext>
            </a:extLst>
          </p:cNvPr>
          <p:cNvSpPr txBox="1"/>
          <p:nvPr/>
        </p:nvSpPr>
        <p:spPr>
          <a:xfrm>
            <a:off x="69448" y="7751041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B91E51-AC3E-D2D3-66B1-73A5E42A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8113"/>
            <a:ext cx="12192000" cy="3776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B8099-2D96-BAC7-B5B0-76A33007336D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Core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55D89-ABDC-810E-90FC-9D9D82513B9D}"/>
              </a:ext>
            </a:extLst>
          </p:cNvPr>
          <p:cNvSpPr txBox="1"/>
          <p:nvPr/>
        </p:nvSpPr>
        <p:spPr>
          <a:xfrm>
            <a:off x="69450" y="1482204"/>
            <a:ext cx="7988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Dual Operations Modes: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Mode (Check-In)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Leave Mode (Check-Out)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Admin Functions: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Employee Registration with Photo Capture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Delete Employee Records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Optimization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Frame Skipping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Dynamic Resolution 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Face Encoding Caching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Batch Processing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C9FC913-0745-1315-2B3D-0776B3141D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7431269"/>
                  </p:ext>
                </p:extLst>
              </p:nvPr>
            </p:nvGraphicFramePr>
            <p:xfrm rot="4139375">
              <a:off x="4710002" y="2306876"/>
              <a:ext cx="7047726" cy="2244248"/>
            </p:xfrm>
            <a:graphic>
              <a:graphicData uri="http://schemas.microsoft.com/office/drawing/2017/model3d">
                <am3d:model3d r:embed="rId4">
                  <am3d:spPr>
                    <a:xfrm rot="4139375">
                      <a:off x="0" y="0"/>
                      <a:ext cx="7047726" cy="2244248"/>
                    </a:xfrm>
                    <a:prstGeom prst="rect">
                      <a:avLst/>
                    </a:prstGeom>
                  </am3d:spPr>
                  <am3d:camera>
                    <am3d:pos x="0" y="0" z="50104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923" d="1000000"/>
                    <am3d:preTrans dx="5028147" dy="93265265" dz="6579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986578" ay="84226" az="549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67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C9FC913-0745-1315-2B3D-0776B3141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139375">
                <a:off x="4710002" y="2306876"/>
                <a:ext cx="7047726" cy="224424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7628E79-59EF-0413-54AE-63013881E5E2}"/>
              </a:ext>
            </a:extLst>
          </p:cNvPr>
          <p:cNvSpPr txBox="1"/>
          <p:nvPr/>
        </p:nvSpPr>
        <p:spPr>
          <a:xfrm>
            <a:off x="69448" y="-6645360"/>
            <a:ext cx="674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Pipeline:</a:t>
            </a:r>
          </a:p>
        </p:txBody>
      </p:sp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2F231D4-DBA8-689C-7D3C-23DCAE0DE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7" y="-5161409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EA399742-B4AC-FA57-1DE1-3A4AC11A4E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3247143"/>
                  </p:ext>
                </p:extLst>
              </p:nvPr>
            </p:nvGraphicFramePr>
            <p:xfrm>
              <a:off x="5241907" y="-6080223"/>
              <a:ext cx="5532931" cy="5837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532931" cy="5837313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3744" ay="869463" az="-280165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8555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EA399742-B4AC-FA57-1DE1-3A4AC11A4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1907" y="-6080223"/>
                <a:ext cx="5532931" cy="58373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634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04A5-B9B1-12B7-A47F-C15CEC59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30310D4B-BEAC-AE68-9D5F-816B3255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38972" r="19175" b="1051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86B300-5C0E-172B-3BD1-D5C72763259C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0BBA1-328E-2337-34F9-6EB00E868938}"/>
              </a:ext>
            </a:extLst>
          </p:cNvPr>
          <p:cNvSpPr txBox="1"/>
          <p:nvPr/>
        </p:nvSpPr>
        <p:spPr>
          <a:xfrm>
            <a:off x="69448" y="8113647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Core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0435B-C26F-9EE2-E11A-D7CF7353201E}"/>
              </a:ext>
            </a:extLst>
          </p:cNvPr>
          <p:cNvSpPr txBox="1"/>
          <p:nvPr/>
        </p:nvSpPr>
        <p:spPr>
          <a:xfrm>
            <a:off x="69450" y="9144245"/>
            <a:ext cx="7988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Dual Operations Modes: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Mode (Check-In)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Leave Mode (Check-Out)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Admin Functions: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Employee Registration with Photo Capture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Department Based Filtering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Delete Employee Records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Attendance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Optimization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Frame Skipping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Dynamic Resolution 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Face Encoding Caching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Batch Processing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CC6B38C7-7D6D-6F2B-A714-7D517A3A4D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4016124"/>
                  </p:ext>
                </p:extLst>
              </p:nvPr>
            </p:nvGraphicFramePr>
            <p:xfrm rot="4139375">
              <a:off x="4710002" y="9968917"/>
              <a:ext cx="7047726" cy="2244248"/>
            </p:xfrm>
            <a:graphic>
              <a:graphicData uri="http://schemas.microsoft.com/office/drawing/2017/model3d">
                <am3d:model3d r:embed="rId3">
                  <am3d:spPr>
                    <a:xfrm rot="4139375">
                      <a:off x="0" y="0"/>
                      <a:ext cx="7047726" cy="2244248"/>
                    </a:xfrm>
                    <a:prstGeom prst="rect">
                      <a:avLst/>
                    </a:prstGeom>
                  </am3d:spPr>
                  <am3d:camera>
                    <am3d:pos x="0" y="0" z="50104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923" d="1000000"/>
                    <am3d:preTrans dx="5028147" dy="93265265" dz="6579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986578" ay="84226" az="549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67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CC6B38C7-7D6D-6F2B-A714-7D517A3A4D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139375">
                <a:off x="4710002" y="9968917"/>
                <a:ext cx="7047726" cy="224424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547F05-6B6A-EC73-2625-BFD84DF3C96D}"/>
              </a:ext>
            </a:extLst>
          </p:cNvPr>
          <p:cNvSpPr txBox="1"/>
          <p:nvPr/>
        </p:nvSpPr>
        <p:spPr>
          <a:xfrm>
            <a:off x="69448" y="451606"/>
            <a:ext cx="674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Pipeline:</a:t>
            </a:r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72CFA7-E230-B1F4-E1B5-093C8FD91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7" y="1613681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7CCC100-783E-16BE-C7B4-EEC145A5F6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402590"/>
                  </p:ext>
                </p:extLst>
              </p:nvPr>
            </p:nvGraphicFramePr>
            <p:xfrm>
              <a:off x="5311962" y="365111"/>
              <a:ext cx="5392824" cy="576570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92824" cy="5765704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63682" ay="740728" az="29273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855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7CCC100-783E-16BE-C7B4-EEC145A5F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1962" y="365111"/>
                <a:ext cx="5392824" cy="5765704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3390D04-AC7A-282A-A09B-C5D8CF442FDC}"/>
              </a:ext>
            </a:extLst>
          </p:cNvPr>
          <p:cNvSpPr txBox="1"/>
          <p:nvPr/>
        </p:nvSpPr>
        <p:spPr>
          <a:xfrm>
            <a:off x="12694656" y="215121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85F5-C5CC-DE70-332F-F4DF835C56D9}"/>
              </a:ext>
            </a:extLst>
          </p:cNvPr>
          <p:cNvSpPr txBox="1"/>
          <p:nvPr/>
        </p:nvSpPr>
        <p:spPr>
          <a:xfrm>
            <a:off x="12694656" y="1168820"/>
            <a:ext cx="57164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 Recognition Workflow: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Video frame (720p/1080p).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Detection:</a:t>
            </a:r>
            <a:r>
              <a:rPr lang="en-US" sz="2400" dirty="0">
                <a:solidFill>
                  <a:schemeClr val="bg1"/>
                </a:solidFill>
              </a:rPr>
              <a:t> HOG/CNN face localization.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Encoding:</a:t>
            </a:r>
            <a:r>
              <a:rPr lang="en-US" sz="2400" dirty="0">
                <a:solidFill>
                  <a:schemeClr val="bg1"/>
                </a:solidFill>
              </a:rPr>
              <a:t> 128-d embedding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Matching: </a:t>
            </a:r>
            <a:r>
              <a:rPr lang="en-US" sz="2400" dirty="0">
                <a:solidFill>
                  <a:schemeClr val="bg1"/>
                </a:solidFill>
              </a:rPr>
              <a:t>Cosine similarity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Threshold:</a:t>
            </a:r>
            <a:r>
              <a:rPr lang="en-US" sz="2400" dirty="0">
                <a:solidFill>
                  <a:schemeClr val="bg1"/>
                </a:solidFill>
              </a:rPr>
              <a:t> 0.6 tolerance (40% stricter than default).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378F1-F925-41C9-2B75-4015CBB661A1}"/>
              </a:ext>
            </a:extLst>
          </p:cNvPr>
          <p:cNvSpPr txBox="1"/>
          <p:nvPr/>
        </p:nvSpPr>
        <p:spPr>
          <a:xfrm>
            <a:off x="18525493" y="3984975"/>
            <a:ext cx="7166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Performance Metrics: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Accuracy:</a:t>
            </a:r>
            <a:r>
              <a:rPr lang="en-US" sz="2400" dirty="0">
                <a:solidFill>
                  <a:schemeClr val="bg1"/>
                </a:solidFill>
              </a:rPr>
              <a:t> 92.4% (tested on 50 employees).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 Speed: </a:t>
            </a:r>
            <a:r>
              <a:rPr lang="en-US" sz="2400" dirty="0">
                <a:solidFill>
                  <a:schemeClr val="bg1"/>
                </a:solidFill>
              </a:rPr>
              <a:t>8-12 FPS (CPU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False Acceptance Rate: </a:t>
            </a:r>
            <a:r>
              <a:rPr lang="en-US" sz="2400" dirty="0">
                <a:solidFill>
                  <a:schemeClr val="bg1"/>
                </a:solidFill>
              </a:rPr>
              <a:t>3.1%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C623AA63-99E9-6584-D3AB-1E8B5E9DD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4047466"/>
                  </p:ext>
                </p:extLst>
              </p:nvPr>
            </p:nvGraphicFramePr>
            <p:xfrm>
              <a:off x="20671469" y="-44082"/>
              <a:ext cx="2302155" cy="384326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02155" cy="3843266"/>
                    </a:xfrm>
                    <a:prstGeom prst="rect">
                      <a:avLst/>
                    </a:prstGeom>
                  </am3d:spPr>
                  <am3d:camera>
                    <am3d:pos x="0" y="0" z="59527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494" d="1000000"/>
                    <am3d:preTrans dx="0" dy="-17948143" dz="424522"/>
                    <am3d:scale>
                      <am3d:sx n="1000000" d="1000000"/>
                      <am3d:sy n="1000000" d="1000000"/>
                      <am3d:sz n="1000000" d="1000000"/>
                    </am3d:scale>
                    <am3d:rot ax="9921264" ay="2253606" az="102569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9087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C623AA63-99E9-6584-D3AB-1E8B5E9DD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71469" y="-44082"/>
                <a:ext cx="2302155" cy="3843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06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01430-79A8-C821-EAD3-83618A0AD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904630DC-B821-D030-D214-257DDA68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2" t="38972" r="272" b="1051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D7F232-153C-0788-6107-3F904EDEBF6B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BF12F-0CE3-3943-8626-F8329E16677C}"/>
              </a:ext>
            </a:extLst>
          </p:cNvPr>
          <p:cNvSpPr txBox="1"/>
          <p:nvPr/>
        </p:nvSpPr>
        <p:spPr>
          <a:xfrm rot="2844320">
            <a:off x="10811247" y="9756121"/>
            <a:ext cx="674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Dataset &amp; 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D459E-18CD-B128-057A-E04C0880582D}"/>
              </a:ext>
            </a:extLst>
          </p:cNvPr>
          <p:cNvSpPr txBox="1"/>
          <p:nvPr/>
        </p:nvSpPr>
        <p:spPr>
          <a:xfrm rot="2844320">
            <a:off x="10811249" y="10692123"/>
            <a:ext cx="798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Pipeline: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F3389-5455-8953-15D8-DF829C239E75}"/>
              </a:ext>
            </a:extLst>
          </p:cNvPr>
          <p:cNvSpPr txBox="1"/>
          <p:nvPr/>
        </p:nvSpPr>
        <p:spPr>
          <a:xfrm rot="2844320">
            <a:off x="16065470" y="10692123"/>
            <a:ext cx="79882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Pre-Processing Techniques: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RGB Conversion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Resolution 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Face Alignment via Landmark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4800097-41CB-5EB4-9CB1-B72A30D15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4320">
            <a:off x="11648396" y="11240072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7314F807-2997-3A5E-E96F-70E5C5517A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8314570"/>
                  </p:ext>
                </p:extLst>
              </p:nvPr>
            </p:nvGraphicFramePr>
            <p:xfrm rot="2844320">
              <a:off x="17171707" y="12702001"/>
              <a:ext cx="3156932" cy="3375214"/>
            </p:xfrm>
            <a:graphic>
              <a:graphicData uri="http://schemas.microsoft.com/office/drawing/2017/model3d">
                <am3d:model3d r:embed="rId4">
                  <am3d:spPr>
                    <a:xfrm rot="2844320">
                      <a:off x="0" y="0"/>
                      <a:ext cx="3156932" cy="3375214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63682" ay="740728" az="29273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27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7314F807-2997-3A5E-E96F-70E5C5517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44320">
                <a:off x="17171707" y="12702001"/>
                <a:ext cx="3156932" cy="33752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C41B7EA-0284-43A0-681A-8BF0E845E1BC}"/>
              </a:ext>
            </a:extLst>
          </p:cNvPr>
          <p:cNvSpPr txBox="1"/>
          <p:nvPr/>
        </p:nvSpPr>
        <p:spPr>
          <a:xfrm>
            <a:off x="69448" y="215121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72CB-F3E6-2543-D421-87C05983FE45}"/>
              </a:ext>
            </a:extLst>
          </p:cNvPr>
          <p:cNvSpPr txBox="1"/>
          <p:nvPr/>
        </p:nvSpPr>
        <p:spPr>
          <a:xfrm>
            <a:off x="69448" y="1168820"/>
            <a:ext cx="57164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 Recognition Workflow: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Video frame (720p/1080p).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Detection:</a:t>
            </a:r>
            <a:r>
              <a:rPr lang="en-US" sz="2400" dirty="0">
                <a:solidFill>
                  <a:schemeClr val="bg1"/>
                </a:solidFill>
              </a:rPr>
              <a:t> HOG/CNN face localization.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Encoding:</a:t>
            </a:r>
            <a:r>
              <a:rPr lang="en-US" sz="2400" dirty="0">
                <a:solidFill>
                  <a:schemeClr val="bg1"/>
                </a:solidFill>
              </a:rPr>
              <a:t> 128-d embedding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Matching: </a:t>
            </a:r>
            <a:r>
              <a:rPr lang="en-US" sz="2400" dirty="0">
                <a:solidFill>
                  <a:schemeClr val="bg1"/>
                </a:solidFill>
              </a:rPr>
              <a:t>Cosine similarity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Threshold:</a:t>
            </a:r>
            <a:r>
              <a:rPr lang="en-US" sz="2400" dirty="0">
                <a:solidFill>
                  <a:schemeClr val="bg1"/>
                </a:solidFill>
              </a:rPr>
              <a:t> 0.6 tolerance (40% stricter than default).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1CCBE-2F75-3417-207A-43479C696C03}"/>
              </a:ext>
            </a:extLst>
          </p:cNvPr>
          <p:cNvSpPr txBox="1"/>
          <p:nvPr/>
        </p:nvSpPr>
        <p:spPr>
          <a:xfrm>
            <a:off x="5900285" y="3984975"/>
            <a:ext cx="7166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Performance Metrics: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Accuracy:</a:t>
            </a:r>
            <a:r>
              <a:rPr lang="en-US" sz="2400" dirty="0">
                <a:solidFill>
                  <a:schemeClr val="bg1"/>
                </a:solidFill>
              </a:rPr>
              <a:t> 92.4% (tested on 50 employees).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 Speed: </a:t>
            </a:r>
            <a:r>
              <a:rPr lang="en-US" sz="2400" dirty="0">
                <a:solidFill>
                  <a:schemeClr val="bg1"/>
                </a:solidFill>
              </a:rPr>
              <a:t>8-12 FPS (CPU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False Acceptance Rate: </a:t>
            </a:r>
            <a:r>
              <a:rPr lang="en-US" sz="2400" dirty="0">
                <a:solidFill>
                  <a:schemeClr val="bg1"/>
                </a:solidFill>
              </a:rPr>
              <a:t>3.1%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A392C8C9-7366-591D-7AF4-4EF5C8BFA9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446302"/>
                  </p:ext>
                </p:extLst>
              </p:nvPr>
            </p:nvGraphicFramePr>
            <p:xfrm>
              <a:off x="7932105" y="-63109"/>
              <a:ext cx="2530469" cy="38813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30469" cy="3881320"/>
                    </a:xfrm>
                    <a:prstGeom prst="rect">
                      <a:avLst/>
                    </a:prstGeom>
                  </am3d:spPr>
                  <am3d:camera>
                    <am3d:pos x="0" y="0" z="59527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494" d="1000000"/>
                    <am3d:preTrans dx="0" dy="-17948143" dz="424522"/>
                    <am3d:scale>
                      <am3d:sx n="1000000" d="1000000"/>
                      <am3d:sy n="1000000" d="1000000"/>
                      <am3d:sz n="1000000" d="1000000"/>
                    </am3d:scale>
                    <am3d:rot ax="554632" ay="-2724734" az="-3966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08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A392C8C9-7366-591D-7AF4-4EF5C8BFA9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105" y="-63109"/>
                <a:ext cx="2530469" cy="38813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151B5F4-BB33-2521-12ED-6F72B560653A}"/>
              </a:ext>
            </a:extLst>
          </p:cNvPr>
          <p:cNvSpPr txBox="1"/>
          <p:nvPr/>
        </p:nvSpPr>
        <p:spPr>
          <a:xfrm>
            <a:off x="-11483681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D0C1B-00E5-7905-4B9D-23C2584BAE85}"/>
              </a:ext>
            </a:extLst>
          </p:cNvPr>
          <p:cNvSpPr txBox="1"/>
          <p:nvPr/>
        </p:nvSpPr>
        <p:spPr>
          <a:xfrm>
            <a:off x="-11483679" y="1482204"/>
            <a:ext cx="7988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Achievements: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87% Reduction in Attendance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Eliminated Proxy Attendance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Department-Level Analytics Implementation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CPU-Optimized for Low-Resource Settings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Future Enhancements: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 Video Streaming to Cloud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Mask Detection Module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Blockchain-Based Record Keeping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Deployable in Schools/Offices with Basic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Open-Source Alternative to Commercial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Scalable Architecture for 500+ Users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E5A20372-5B65-4889-E66E-95D5EE2EC4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954390"/>
                  </p:ext>
                </p:extLst>
              </p:nvPr>
            </p:nvGraphicFramePr>
            <p:xfrm>
              <a:off x="-2762332" y="314172"/>
              <a:ext cx="1371240" cy="634198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71240" cy="6341988"/>
                    </a:xfrm>
                    <a:prstGeom prst="rect">
                      <a:avLst/>
                    </a:prstGeom>
                  </am3d:spPr>
                  <am3d:camera>
                    <am3d:pos x="0" y="0" z="57306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7077" d="1000000"/>
                    <am3d:preTrans dx="-1074148" dy="-18897336" dz="-446395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8409" ay="4409747" az="107409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0466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E5A20372-5B65-4889-E66E-95D5EE2EC4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762332" y="314172"/>
                <a:ext cx="1371240" cy="63419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26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F537-860A-4166-E570-EDC2F2BF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63C00FFE-9052-6FAE-F8D7-FF6AFBFD4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21101" r="20012" b="18922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F57D53-CC1F-D71D-4F22-5B51E190B254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1244FB5-3986-A497-44A8-DC2E9239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4320">
            <a:off x="11648396" y="11240072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F7B2BD2-89A6-EEAC-F0DC-89F021093D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844320">
              <a:off x="17171707" y="12702001"/>
              <a:ext cx="3156932" cy="3375214"/>
            </p:xfrm>
            <a:graphic>
              <a:graphicData uri="http://schemas.microsoft.com/office/drawing/2017/model3d">
                <am3d:model3d r:embed="rId4">
                  <am3d:spPr>
                    <a:xfrm rot="2844320">
                      <a:off x="0" y="0"/>
                      <a:ext cx="3156932" cy="3375214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63682" ay="740728" az="29273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27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F7B2BD2-89A6-EEAC-F0DC-89F021093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44320">
                <a:off x="17171707" y="12702001"/>
                <a:ext cx="3156932" cy="33752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DF1405-5FB8-3B88-AE7D-F4DD0F59D51B}"/>
              </a:ext>
            </a:extLst>
          </p:cNvPr>
          <p:cNvSpPr txBox="1"/>
          <p:nvPr/>
        </p:nvSpPr>
        <p:spPr>
          <a:xfrm>
            <a:off x="-6976847" y="522525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CD757-7DCC-7B2A-FC68-B79C5BB75D16}"/>
              </a:ext>
            </a:extLst>
          </p:cNvPr>
          <p:cNvSpPr txBox="1"/>
          <p:nvPr/>
        </p:nvSpPr>
        <p:spPr>
          <a:xfrm>
            <a:off x="-6976847" y="6178955"/>
            <a:ext cx="57164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 Recognition Workflow: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Video frame (720p/1080p).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Detection:</a:t>
            </a:r>
            <a:r>
              <a:rPr lang="en-US" sz="2400" dirty="0">
                <a:solidFill>
                  <a:schemeClr val="bg1"/>
                </a:solidFill>
              </a:rPr>
              <a:t> HOG/CNN face localization.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Encoding:</a:t>
            </a:r>
            <a:r>
              <a:rPr lang="en-US" sz="2400" dirty="0">
                <a:solidFill>
                  <a:schemeClr val="bg1"/>
                </a:solidFill>
              </a:rPr>
              <a:t> 128-d embedding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Matching: </a:t>
            </a:r>
            <a:r>
              <a:rPr lang="en-US" sz="2400" dirty="0">
                <a:solidFill>
                  <a:schemeClr val="bg1"/>
                </a:solidFill>
              </a:rPr>
              <a:t>Cosine similarity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Threshold:</a:t>
            </a:r>
            <a:r>
              <a:rPr lang="en-US" sz="2400" dirty="0">
                <a:solidFill>
                  <a:schemeClr val="bg1"/>
                </a:solidFill>
              </a:rPr>
              <a:t> 0.6 tolerance (40% stricter than default).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938EA-5A08-358D-C1C9-FE73740E0542}"/>
              </a:ext>
            </a:extLst>
          </p:cNvPr>
          <p:cNvSpPr txBox="1"/>
          <p:nvPr/>
        </p:nvSpPr>
        <p:spPr>
          <a:xfrm>
            <a:off x="-1146010" y="8995110"/>
            <a:ext cx="7166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Performance Metrics: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Accuracy:</a:t>
            </a:r>
            <a:r>
              <a:rPr lang="en-US" sz="2400" dirty="0">
                <a:solidFill>
                  <a:schemeClr val="bg1"/>
                </a:solidFill>
              </a:rPr>
              <a:t> 92.4% (tested on 50 employees).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 Speed: </a:t>
            </a:r>
            <a:r>
              <a:rPr lang="en-US" sz="2400" dirty="0">
                <a:solidFill>
                  <a:schemeClr val="bg1"/>
                </a:solidFill>
              </a:rPr>
              <a:t>8-12 FPS (CPU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False Acceptance Rate: </a:t>
            </a:r>
            <a:r>
              <a:rPr lang="en-US" sz="2400" dirty="0">
                <a:solidFill>
                  <a:schemeClr val="bg1"/>
                </a:solidFill>
              </a:rPr>
              <a:t>3.1%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B8F79BCD-03AA-6DE5-56A1-B9170C4C9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216610"/>
                  </p:ext>
                </p:extLst>
              </p:nvPr>
            </p:nvGraphicFramePr>
            <p:xfrm>
              <a:off x="8036748" y="-3964672"/>
              <a:ext cx="2321182" cy="36910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21182" cy="3691059"/>
                    </a:xfrm>
                    <a:prstGeom prst="rect">
                      <a:avLst/>
                    </a:prstGeom>
                  </am3d:spPr>
                  <am3d:camera>
                    <am3d:pos x="0" y="0" z="59527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494" d="1000000"/>
                    <am3d:preTrans dx="0" dy="-17948143" dz="424522"/>
                    <am3d:scale>
                      <am3d:sx n="1000000" d="1000000"/>
                      <am3d:sy n="1000000" d="1000000"/>
                      <am3d:sz n="1000000" d="1000000"/>
                    </am3d:scale>
                    <am3d:rot ax="2331437" ay="64814" az="522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08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B8F79BCD-03AA-6DE5-56A1-B9170C4C9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6748" y="-3964672"/>
                <a:ext cx="2321182" cy="36910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45891C2-6B47-C865-AC33-22FE9313D450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37974-5D9E-292C-C145-C5D41D37D535}"/>
              </a:ext>
            </a:extLst>
          </p:cNvPr>
          <p:cNvSpPr txBox="1"/>
          <p:nvPr/>
        </p:nvSpPr>
        <p:spPr>
          <a:xfrm>
            <a:off x="69450" y="1482204"/>
            <a:ext cx="7988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Achievements: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87% Reduction in Attendance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Eliminated Proxy Attendance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Department-Level Analytics Implementation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CPU-Optimized for Low-Resource Settings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Future Enhancements: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 Video Streaming to Cloud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Mask Detection Module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Blockchain-Based Record Keeping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Deployable in Schools/Offices with Basic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Open-Source Alternative to Commercial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Scalable Architecture for 500+ Users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9F72F06-7348-B4F2-3DBE-D41B5B9ABC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420352"/>
                  </p:ext>
                </p:extLst>
              </p:nvPr>
            </p:nvGraphicFramePr>
            <p:xfrm>
              <a:off x="7660228" y="704595"/>
              <a:ext cx="3632377" cy="556114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632377" cy="5561143"/>
                    </a:xfrm>
                    <a:prstGeom prst="rect">
                      <a:avLst/>
                    </a:prstGeom>
                  </am3d:spPr>
                  <am3d:camera>
                    <am3d:pos x="0" y="0" z="57306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7077" d="1000000"/>
                    <am3d:preTrans dx="-1074148" dy="-18897336" dz="-4463951"/>
                    <am3d:scale>
                      <am3d:sx n="1000000" d="1000000"/>
                      <am3d:sy n="1000000" d="1000000"/>
                      <am3d:sz n="1000000" d="1000000"/>
                    </am3d:scale>
                    <am3d:rot ax="318445" ay="-1510299" az="-13576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046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9F72F06-7348-B4F2-3DBE-D41B5B9AB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0228" y="704595"/>
                <a:ext cx="3632377" cy="556114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F25721-5F3F-F61E-0925-8C5A6A2A2EE8}"/>
              </a:ext>
            </a:extLst>
          </p:cNvPr>
          <p:cNvSpPr txBox="1"/>
          <p:nvPr/>
        </p:nvSpPr>
        <p:spPr>
          <a:xfrm>
            <a:off x="69448" y="7435824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C1801-410E-D21D-5687-CA0D2D734BDD}"/>
              </a:ext>
            </a:extLst>
          </p:cNvPr>
          <p:cNvSpPr txBox="1"/>
          <p:nvPr/>
        </p:nvSpPr>
        <p:spPr>
          <a:xfrm>
            <a:off x="69450" y="8292999"/>
            <a:ext cx="79882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Vision: Extend face recognition technology to streamline passenger processing at airports, reducing boarding times by 65% and enhancing security.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17C3C-A95A-85ED-A139-C81CFB987C79}"/>
              </a:ext>
            </a:extLst>
          </p:cNvPr>
          <p:cNvSpPr txBox="1"/>
          <p:nvPr/>
        </p:nvSpPr>
        <p:spPr>
          <a:xfrm>
            <a:off x="69450" y="9149834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Implementation Area: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AD4DE-B331-BFFC-6017-2662FA986F93}"/>
              </a:ext>
            </a:extLst>
          </p:cNvPr>
          <p:cNvSpPr txBox="1"/>
          <p:nvPr/>
        </p:nvSpPr>
        <p:spPr>
          <a:xfrm>
            <a:off x="292572" y="9519166"/>
            <a:ext cx="798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Automated Check-In: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Facial Recognition Replaces Boarding Passes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Baggage Tagging linked to Biometric Profile</a:t>
            </a:r>
          </a:p>
        </p:txBody>
      </p:sp>
      <p:pic>
        <p:nvPicPr>
          <p:cNvPr id="20" name="Picture 19" descr="A black and white diagram&#10;&#10;AI-generated content may be incorrect.">
            <a:extLst>
              <a:ext uri="{FF2B5EF4-FFF2-40B4-BE49-F238E27FC236}">
                <a16:creationId xmlns:a16="http://schemas.microsoft.com/office/drawing/2014/main" id="{D6EFCE02-E3DB-5BC7-8331-BBFE9667B0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5871"/>
            <a:ext cx="12192000" cy="2830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3AD9ED-4A79-F0B2-2CAF-C5DC042C6E39}"/>
              </a:ext>
            </a:extLst>
          </p:cNvPr>
          <p:cNvSpPr txBox="1"/>
          <p:nvPr/>
        </p:nvSpPr>
        <p:spPr>
          <a:xfrm>
            <a:off x="292572" y="12464943"/>
            <a:ext cx="798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VIP/Assistance Identification: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Automatic Detection of Premium </a:t>
            </a:r>
            <a:r>
              <a:rPr lang="en-US" b="1" dirty="0" err="1">
                <a:solidFill>
                  <a:schemeClr val="bg1"/>
                </a:solidFill>
              </a:rPr>
              <a:t>Passangers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Special Needs Traveler Alerts to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Unaccompanied Minor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7BA68-5964-1E07-358E-2E90414338C2}"/>
              </a:ext>
            </a:extLst>
          </p:cNvPr>
          <p:cNvSpPr txBox="1"/>
          <p:nvPr/>
        </p:nvSpPr>
        <p:spPr>
          <a:xfrm>
            <a:off x="69450" y="10836135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Smart Boarding Gates:</a:t>
            </a:r>
          </a:p>
        </p:txBody>
      </p:sp>
    </p:spTree>
    <p:extLst>
      <p:ext uri="{BB962C8B-B14F-4D97-AF65-F5344CB8AC3E}">
        <p14:creationId xmlns:p14="http://schemas.microsoft.com/office/powerpoint/2010/main" val="431044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AAA4-5246-6859-89D5-6C671C5A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EBD752B6-8FA6-1054-3D34-533CCB09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225" r="32479" b="39798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8CD075-C1C0-53C1-5C1C-8749EFF291C1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6D78C0B-6D7D-EBEB-C7E0-57864AAB1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4320">
            <a:off x="11648396" y="11240072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69650DC-A0B6-57AC-66F5-C30C44CCD4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844320">
              <a:off x="17171707" y="12702001"/>
              <a:ext cx="3156932" cy="3375214"/>
            </p:xfrm>
            <a:graphic>
              <a:graphicData uri="http://schemas.microsoft.com/office/drawing/2017/model3d">
                <am3d:model3d r:embed="rId4">
                  <am3d:spPr>
                    <a:xfrm rot="2844320">
                      <a:off x="0" y="0"/>
                      <a:ext cx="3156932" cy="3375214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63682" ay="740728" az="29273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27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69650DC-A0B6-57AC-66F5-C30C44CCD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44320">
                <a:off x="17171707" y="12702001"/>
                <a:ext cx="3156932" cy="33752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B07704-5B2C-EBDA-3441-FB26F7620284}"/>
              </a:ext>
            </a:extLst>
          </p:cNvPr>
          <p:cNvSpPr txBox="1"/>
          <p:nvPr/>
        </p:nvSpPr>
        <p:spPr>
          <a:xfrm>
            <a:off x="-6976847" y="522525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C1793-BE75-AA40-B53B-3D3BA648CA8C}"/>
              </a:ext>
            </a:extLst>
          </p:cNvPr>
          <p:cNvSpPr txBox="1"/>
          <p:nvPr/>
        </p:nvSpPr>
        <p:spPr>
          <a:xfrm>
            <a:off x="-6976847" y="6178955"/>
            <a:ext cx="57164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 Recognition Workflow: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Video frame (720p/1080p).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Detection:</a:t>
            </a:r>
            <a:r>
              <a:rPr lang="en-US" sz="2400" dirty="0">
                <a:solidFill>
                  <a:schemeClr val="bg1"/>
                </a:solidFill>
              </a:rPr>
              <a:t> HOG/CNN face localization.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Encoding:</a:t>
            </a:r>
            <a:r>
              <a:rPr lang="en-US" sz="2400" dirty="0">
                <a:solidFill>
                  <a:schemeClr val="bg1"/>
                </a:solidFill>
              </a:rPr>
              <a:t> 128-d embedding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Matching: </a:t>
            </a:r>
            <a:r>
              <a:rPr lang="en-US" sz="2400" dirty="0">
                <a:solidFill>
                  <a:schemeClr val="bg1"/>
                </a:solidFill>
              </a:rPr>
              <a:t>Cosine similarity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Threshold:</a:t>
            </a:r>
            <a:r>
              <a:rPr lang="en-US" sz="2400" dirty="0">
                <a:solidFill>
                  <a:schemeClr val="bg1"/>
                </a:solidFill>
              </a:rPr>
              <a:t> 0.6 tolerance (40% stricter than default).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789DC-7B2F-C85E-E035-8F168F83D556}"/>
              </a:ext>
            </a:extLst>
          </p:cNvPr>
          <p:cNvSpPr txBox="1"/>
          <p:nvPr/>
        </p:nvSpPr>
        <p:spPr>
          <a:xfrm>
            <a:off x="-1146010" y="8995110"/>
            <a:ext cx="7166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Performance Metrics: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Accuracy:</a:t>
            </a:r>
            <a:r>
              <a:rPr lang="en-US" sz="2400" dirty="0">
                <a:solidFill>
                  <a:schemeClr val="bg1"/>
                </a:solidFill>
              </a:rPr>
              <a:t> 92.4% (tested on 50 employees).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 Speed: </a:t>
            </a:r>
            <a:r>
              <a:rPr lang="en-US" sz="2400" dirty="0">
                <a:solidFill>
                  <a:schemeClr val="bg1"/>
                </a:solidFill>
              </a:rPr>
              <a:t>8-12 FPS (CPU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False Acceptance Rate: </a:t>
            </a:r>
            <a:r>
              <a:rPr lang="en-US" sz="2400" dirty="0">
                <a:solidFill>
                  <a:schemeClr val="bg1"/>
                </a:solidFill>
              </a:rPr>
              <a:t>3.1%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D598916E-9DC6-F0B2-E487-9F90D248CC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36748" y="-3964672"/>
              <a:ext cx="2321182" cy="36910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21182" cy="3691059"/>
                    </a:xfrm>
                    <a:prstGeom prst="rect">
                      <a:avLst/>
                    </a:prstGeom>
                  </am3d:spPr>
                  <am3d:camera>
                    <am3d:pos x="0" y="0" z="59527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494" d="1000000"/>
                    <am3d:preTrans dx="0" dy="-17948143" dz="424522"/>
                    <am3d:scale>
                      <am3d:sx n="1000000" d="1000000"/>
                      <am3d:sy n="1000000" d="1000000"/>
                      <am3d:sz n="1000000" d="1000000"/>
                    </am3d:scale>
                    <am3d:rot ax="2331437" ay="64814" az="522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08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D598916E-9DC6-F0B2-E487-9F90D248C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6748" y="-3964672"/>
                <a:ext cx="2321182" cy="36910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0DF6DF-FF8D-B21C-EABA-1E0FFC30B85F}"/>
              </a:ext>
            </a:extLst>
          </p:cNvPr>
          <p:cNvSpPr txBox="1"/>
          <p:nvPr/>
        </p:nvSpPr>
        <p:spPr>
          <a:xfrm>
            <a:off x="12744924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7FFE2-CB3C-E2A7-FBF1-D7CE6F028702}"/>
              </a:ext>
            </a:extLst>
          </p:cNvPr>
          <p:cNvSpPr txBox="1"/>
          <p:nvPr/>
        </p:nvSpPr>
        <p:spPr>
          <a:xfrm>
            <a:off x="12744926" y="1482204"/>
            <a:ext cx="7988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Achievements: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87% Reduction in Attendance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Eliminated Proxy Attendance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Department-Level Analytics Implementation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CPU-Optimized for Low-Resource Settings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Future Enhancements: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 Video Streaming to Cloud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Mask Detection Module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Blockchain-Based Record Keeping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Deployable in Schools/Offices with Basic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Open-Source Alternative to Commercial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Scalable Architecture for 500+ Users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19CFAA13-C114-1FF6-DF1D-1413BF4C94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4776940"/>
                  </p:ext>
                </p:extLst>
              </p:nvPr>
            </p:nvGraphicFramePr>
            <p:xfrm>
              <a:off x="18609693" y="5609976"/>
              <a:ext cx="4247038" cy="527546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47038" cy="5275468"/>
                    </a:xfrm>
                    <a:prstGeom prst="rect">
                      <a:avLst/>
                    </a:prstGeom>
                  </am3d:spPr>
                  <am3d:camera>
                    <am3d:pos x="0" y="0" z="57306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7077" d="1000000"/>
                    <am3d:preTrans dx="-1074148" dy="-18897336" dz="-4463951"/>
                    <am3d:scale>
                      <am3d:sx n="1000000" d="1000000"/>
                      <am3d:sy n="1000000" d="1000000"/>
                      <am3d:sz n="1000000" d="1000000"/>
                    </am3d:scale>
                    <am3d:rot ax="2846051" ay="1456452" az="14468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046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19CFAA13-C114-1FF6-DF1D-1413BF4C94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09693" y="5609976"/>
                <a:ext cx="4247038" cy="527546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471C0F-5ABD-E337-FFAC-ED779D9EDCB0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8E6BB-EB0D-1186-F531-CC98B94F8EF0}"/>
              </a:ext>
            </a:extLst>
          </p:cNvPr>
          <p:cNvSpPr txBox="1"/>
          <p:nvPr/>
        </p:nvSpPr>
        <p:spPr>
          <a:xfrm>
            <a:off x="69450" y="1308781"/>
            <a:ext cx="79882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Vision: Extend face recognition technology to streamline passenger processing at airports, reducing boarding times by 65% and enhancing security.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96246-2B89-8988-02C1-5EBB857CE806}"/>
              </a:ext>
            </a:extLst>
          </p:cNvPr>
          <p:cNvSpPr txBox="1"/>
          <p:nvPr/>
        </p:nvSpPr>
        <p:spPr>
          <a:xfrm>
            <a:off x="69450" y="2165616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Implementation Area: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4ADD1-8919-95CA-E101-7D7426C59F80}"/>
              </a:ext>
            </a:extLst>
          </p:cNvPr>
          <p:cNvSpPr txBox="1"/>
          <p:nvPr/>
        </p:nvSpPr>
        <p:spPr>
          <a:xfrm>
            <a:off x="292572" y="2534948"/>
            <a:ext cx="798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Automated Check-In: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Facial Recognition Replaces Boarding Passes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Baggage Tagging linked to Biometric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A67213-3C66-0EA1-AF23-2EAC17EE94D1}"/>
              </a:ext>
            </a:extLst>
          </p:cNvPr>
          <p:cNvSpPr txBox="1"/>
          <p:nvPr/>
        </p:nvSpPr>
        <p:spPr>
          <a:xfrm>
            <a:off x="69450" y="3631703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Smart Boarding Gates:</a:t>
            </a:r>
          </a:p>
        </p:txBody>
      </p:sp>
      <p:pic>
        <p:nvPicPr>
          <p:cNvPr id="20" name="Picture 19" descr="A black and white diagram&#10;&#10;AI-generated content may be incorrect.">
            <a:extLst>
              <a:ext uri="{FF2B5EF4-FFF2-40B4-BE49-F238E27FC236}">
                <a16:creationId xmlns:a16="http://schemas.microsoft.com/office/drawing/2014/main" id="{31D7D801-9285-415E-7F79-D55E36446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653"/>
            <a:ext cx="12192000" cy="2830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A554A5-34AE-970E-EB50-BFBBCEF12FD6}"/>
              </a:ext>
            </a:extLst>
          </p:cNvPr>
          <p:cNvSpPr txBox="1"/>
          <p:nvPr/>
        </p:nvSpPr>
        <p:spPr>
          <a:xfrm>
            <a:off x="292572" y="5480725"/>
            <a:ext cx="798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VIP/Assistance Identification: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Automatic Detection of Premium </a:t>
            </a:r>
            <a:r>
              <a:rPr lang="en-US" b="1" dirty="0" err="1">
                <a:solidFill>
                  <a:schemeClr val="bg1"/>
                </a:solidFill>
              </a:rPr>
              <a:t>Passangers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Special Needs Traveler Alerts to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Unaccompanied Minor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5D6EA-A435-F971-EC2D-A5A5C924A32A}"/>
              </a:ext>
            </a:extLst>
          </p:cNvPr>
          <p:cNvSpPr txBox="1"/>
          <p:nvPr/>
        </p:nvSpPr>
        <p:spPr>
          <a:xfrm>
            <a:off x="3007638" y="-1329648"/>
            <a:ext cx="602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5050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4EF6-BEF2-2CC3-3D76-D33130E3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BD4B4E4B-487E-C7DC-AA9F-79A28790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t="225" r="19649" b="39798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D653D5-6A9B-1B0C-9774-45663055D9B3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8473CC5-BBEF-B563-F516-573C2CF4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4320">
            <a:off x="11648396" y="11240072"/>
            <a:ext cx="2176126" cy="4742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A2B5D655-704D-D6CF-2FD3-C372C6E271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844320">
              <a:off x="17171707" y="12702001"/>
              <a:ext cx="3156932" cy="3375214"/>
            </p:xfrm>
            <a:graphic>
              <a:graphicData uri="http://schemas.microsoft.com/office/drawing/2017/model3d">
                <am3d:model3d r:embed="rId4">
                  <am3d:spPr>
                    <a:xfrm rot="2844320">
                      <a:off x="0" y="0"/>
                      <a:ext cx="3156932" cy="3375214"/>
                    </a:xfrm>
                    <a:prstGeom prst="rect">
                      <a:avLst/>
                    </a:prstGeom>
                  </am3d:spPr>
                  <am3d:camera>
                    <am3d:pos x="0" y="0" z="6666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0" dy="-13288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63682" ay="740728" az="29273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27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A2B5D655-704D-D6CF-2FD3-C372C6E271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44320">
                <a:off x="17171707" y="12702001"/>
                <a:ext cx="3156932" cy="33752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67F06E8-8BCC-EC3B-F7AF-AD7ADC67F871}"/>
              </a:ext>
            </a:extLst>
          </p:cNvPr>
          <p:cNvSpPr txBox="1"/>
          <p:nvPr/>
        </p:nvSpPr>
        <p:spPr>
          <a:xfrm>
            <a:off x="3007638" y="2969983"/>
            <a:ext cx="602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5FBE9-55E7-102E-3C42-0E8C79E02611}"/>
              </a:ext>
            </a:extLst>
          </p:cNvPr>
          <p:cNvSpPr txBox="1"/>
          <p:nvPr/>
        </p:nvSpPr>
        <p:spPr>
          <a:xfrm>
            <a:off x="-6976847" y="6178955"/>
            <a:ext cx="57164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 Recognition Workflow: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Video frame (720p/1080p).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Detection:</a:t>
            </a:r>
            <a:r>
              <a:rPr lang="en-US" sz="2400" dirty="0">
                <a:solidFill>
                  <a:schemeClr val="bg1"/>
                </a:solidFill>
              </a:rPr>
              <a:t> HOG/CNN face localization.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Encoding:</a:t>
            </a:r>
            <a:r>
              <a:rPr lang="en-US" sz="2400" dirty="0">
                <a:solidFill>
                  <a:schemeClr val="bg1"/>
                </a:solidFill>
              </a:rPr>
              <a:t> 128-d embedding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Matching: </a:t>
            </a:r>
            <a:r>
              <a:rPr lang="en-US" sz="2400" dirty="0">
                <a:solidFill>
                  <a:schemeClr val="bg1"/>
                </a:solidFill>
              </a:rPr>
              <a:t>Cosine similarity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Threshold:</a:t>
            </a:r>
            <a:r>
              <a:rPr lang="en-US" sz="2400" dirty="0">
                <a:solidFill>
                  <a:schemeClr val="bg1"/>
                </a:solidFill>
              </a:rPr>
              <a:t> 0.6 tolerance (40% stricter than default).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CC3BB-DB0A-D090-02F4-5EE9D37B6AE7}"/>
              </a:ext>
            </a:extLst>
          </p:cNvPr>
          <p:cNvSpPr txBox="1"/>
          <p:nvPr/>
        </p:nvSpPr>
        <p:spPr>
          <a:xfrm>
            <a:off x="-1146010" y="8995110"/>
            <a:ext cx="7166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Performance Metrics: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Accuracy:</a:t>
            </a:r>
            <a:r>
              <a:rPr lang="en-US" sz="2400" dirty="0">
                <a:solidFill>
                  <a:schemeClr val="bg1"/>
                </a:solidFill>
              </a:rPr>
              <a:t> 92.4% (tested on 50 employees).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 Speed: </a:t>
            </a:r>
            <a:r>
              <a:rPr lang="en-US" sz="2400" dirty="0">
                <a:solidFill>
                  <a:schemeClr val="bg1"/>
                </a:solidFill>
              </a:rPr>
              <a:t>8-12 FPS (CPU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False Acceptance Rate: </a:t>
            </a:r>
            <a:r>
              <a:rPr lang="en-US" sz="2400" dirty="0">
                <a:solidFill>
                  <a:schemeClr val="bg1"/>
                </a:solidFill>
              </a:rPr>
              <a:t>3.1%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056E9B0C-AF35-E241-5925-900E88C9B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36748" y="-3964672"/>
              <a:ext cx="2321182" cy="36910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21182" cy="3691059"/>
                    </a:xfrm>
                    <a:prstGeom prst="rect">
                      <a:avLst/>
                    </a:prstGeom>
                  </am3d:spPr>
                  <am3d:camera>
                    <am3d:pos x="0" y="0" z="59527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494" d="1000000"/>
                    <am3d:preTrans dx="0" dy="-17948143" dz="424522"/>
                    <am3d:scale>
                      <am3d:sx n="1000000" d="1000000"/>
                      <am3d:sy n="1000000" d="1000000"/>
                      <am3d:sz n="1000000" d="1000000"/>
                    </am3d:scale>
                    <am3d:rot ax="2331437" ay="64814" az="522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08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056E9B0C-AF35-E241-5925-900E88C9B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6748" y="-3964672"/>
                <a:ext cx="2321182" cy="36910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AFCF49-F94C-D3EC-1150-883C3ECD3574}"/>
              </a:ext>
            </a:extLst>
          </p:cNvPr>
          <p:cNvSpPr txBox="1"/>
          <p:nvPr/>
        </p:nvSpPr>
        <p:spPr>
          <a:xfrm>
            <a:off x="12744924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236F1-40E4-EE90-23C8-7FB396FC71ED}"/>
              </a:ext>
            </a:extLst>
          </p:cNvPr>
          <p:cNvSpPr txBox="1"/>
          <p:nvPr/>
        </p:nvSpPr>
        <p:spPr>
          <a:xfrm>
            <a:off x="12744926" y="1482204"/>
            <a:ext cx="7988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Achievements: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87% Reduction in Attendance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Eliminated Proxy Attendance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Department-Level Analytics Implementation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CPU-Optimized for Low-Resource Settings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Future Enhancements: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 Video Streaming to Cloud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Mask Detection Module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Blockchain-Based Record Keeping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Impact: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Deployable in Schools/Offices with Basic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Open-Source Alternative to Commercial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Scalable Architecture for 500+ Users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2EBD273-E3D1-0593-8479-FFD1598C4C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609693" y="5609976"/>
              <a:ext cx="4247038" cy="527546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47038" cy="5275468"/>
                    </a:xfrm>
                    <a:prstGeom prst="rect">
                      <a:avLst/>
                    </a:prstGeom>
                  </am3d:spPr>
                  <am3d:camera>
                    <am3d:pos x="0" y="0" z="57306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7077" d="1000000"/>
                    <am3d:preTrans dx="-1074148" dy="-18897336" dz="-4463951"/>
                    <am3d:scale>
                      <am3d:sx n="1000000" d="1000000"/>
                      <am3d:sy n="1000000" d="1000000"/>
                      <am3d:sz n="1000000" d="1000000"/>
                    </am3d:scale>
                    <am3d:rot ax="2846051" ay="1456452" az="14468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046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2EBD273-E3D1-0593-8479-FFD1598C4C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09693" y="5609976"/>
                <a:ext cx="4247038" cy="527546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97E43B-5C39-BE87-FA92-5CDEF2C7A490}"/>
              </a:ext>
            </a:extLst>
          </p:cNvPr>
          <p:cNvSpPr txBox="1"/>
          <p:nvPr/>
        </p:nvSpPr>
        <p:spPr>
          <a:xfrm>
            <a:off x="12521800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122D0-F8B8-9506-FE86-9DBC1494C856}"/>
              </a:ext>
            </a:extLst>
          </p:cNvPr>
          <p:cNvSpPr txBox="1"/>
          <p:nvPr/>
        </p:nvSpPr>
        <p:spPr>
          <a:xfrm>
            <a:off x="12521802" y="1308781"/>
            <a:ext cx="79882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Vision: Extend face recognition technology to streamline passenger processing at airports, reducing boarding times by 65% and enhancing security.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1C87A-C935-FDEE-03F5-19C9F6D99F01}"/>
              </a:ext>
            </a:extLst>
          </p:cNvPr>
          <p:cNvSpPr txBox="1"/>
          <p:nvPr/>
        </p:nvSpPr>
        <p:spPr>
          <a:xfrm>
            <a:off x="12521802" y="2165616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Implementation Area: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427D0-AB7B-B50E-929E-DDE6E9F3B1A7}"/>
              </a:ext>
            </a:extLst>
          </p:cNvPr>
          <p:cNvSpPr txBox="1"/>
          <p:nvPr/>
        </p:nvSpPr>
        <p:spPr>
          <a:xfrm>
            <a:off x="12744924" y="2534948"/>
            <a:ext cx="798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Automated Check-In: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Facial Recognition Replaces Boarding Passes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Baggage Tagging linked to Biometric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78C76-2A45-8A72-3C54-237F926D1B7E}"/>
              </a:ext>
            </a:extLst>
          </p:cNvPr>
          <p:cNvSpPr txBox="1"/>
          <p:nvPr/>
        </p:nvSpPr>
        <p:spPr>
          <a:xfrm>
            <a:off x="12521802" y="3631703"/>
            <a:ext cx="798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Smart Boarding Gates:</a:t>
            </a:r>
          </a:p>
        </p:txBody>
      </p:sp>
      <p:pic>
        <p:nvPicPr>
          <p:cNvPr id="20" name="Picture 19" descr="A black and white diagram&#10;&#10;AI-generated content may be incorrect.">
            <a:extLst>
              <a:ext uri="{FF2B5EF4-FFF2-40B4-BE49-F238E27FC236}">
                <a16:creationId xmlns:a16="http://schemas.microsoft.com/office/drawing/2014/main" id="{7E52F374-0FED-56D6-F0BA-20FBB4D91E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352" y="3261653"/>
            <a:ext cx="12192000" cy="2830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D2BA25-7BF8-93D0-CC6B-5143FCEC30D2}"/>
              </a:ext>
            </a:extLst>
          </p:cNvPr>
          <p:cNvSpPr txBox="1"/>
          <p:nvPr/>
        </p:nvSpPr>
        <p:spPr>
          <a:xfrm>
            <a:off x="12744924" y="5480725"/>
            <a:ext cx="798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VIP/Assistance Identification: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Automatic Detection of Premium </a:t>
            </a:r>
            <a:r>
              <a:rPr lang="en-US" b="1" dirty="0" err="1">
                <a:solidFill>
                  <a:schemeClr val="bg1"/>
                </a:solidFill>
              </a:rPr>
              <a:t>Passangers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Special Needs Traveler Alerts to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Unaccompanied Minor Tracking</a:t>
            </a:r>
          </a:p>
        </p:txBody>
      </p:sp>
    </p:spTree>
    <p:extLst>
      <p:ext uri="{BB962C8B-B14F-4D97-AF65-F5344CB8AC3E}">
        <p14:creationId xmlns:p14="http://schemas.microsoft.com/office/powerpoint/2010/main" val="180940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87C01-3ED8-7208-5F0E-16C3EDF9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E3C3504B-F5DB-55D3-82ED-4E683C95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24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A7A93-90F1-DF98-EFF0-3DF9CC98229F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D4EFF-FB23-4D6D-088B-C9EA69E164F9}"/>
              </a:ext>
            </a:extLst>
          </p:cNvPr>
          <p:cNvSpPr txBox="1"/>
          <p:nvPr/>
        </p:nvSpPr>
        <p:spPr>
          <a:xfrm>
            <a:off x="-106680" y="2705725"/>
            <a:ext cx="12405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Automated Attendance Tracking via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655888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B6CC-6192-12E5-DC15-CDE8AD0C6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DCA197D8-4905-5CCD-6B54-0A0A832B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24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FD957-27A0-6540-B2C2-8AF60648E5BA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0E7EE-49D4-5F0C-40EF-F454694ABC2A}"/>
              </a:ext>
            </a:extLst>
          </p:cNvPr>
          <p:cNvSpPr txBox="1"/>
          <p:nvPr/>
        </p:nvSpPr>
        <p:spPr>
          <a:xfrm>
            <a:off x="370389" y="358815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1C0A8-33A7-3515-A3BA-D0F156888904}"/>
              </a:ext>
            </a:extLst>
          </p:cNvPr>
          <p:cNvSpPr txBox="1"/>
          <p:nvPr/>
        </p:nvSpPr>
        <p:spPr>
          <a:xfrm>
            <a:off x="370389" y="1167976"/>
            <a:ext cx="84842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Literature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Technologies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Core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Machine Learning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Demo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BE392-0B58-B723-AAAE-0C7DE3B6D74D}"/>
              </a:ext>
            </a:extLst>
          </p:cNvPr>
          <p:cNvSpPr txBox="1"/>
          <p:nvPr/>
        </p:nvSpPr>
        <p:spPr>
          <a:xfrm>
            <a:off x="12481271" y="358815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A7889-9CFD-57F1-3CD1-0AA83AA6C985}"/>
              </a:ext>
            </a:extLst>
          </p:cNvPr>
          <p:cNvSpPr txBox="1"/>
          <p:nvPr/>
        </p:nvSpPr>
        <p:spPr>
          <a:xfrm>
            <a:off x="12481269" y="1704723"/>
            <a:ext cx="11902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Automated Attendance Tracking: </a:t>
            </a:r>
            <a:r>
              <a:rPr lang="en-US" sz="2800" dirty="0">
                <a:solidFill>
                  <a:schemeClr val="bg1"/>
                </a:solidFill>
              </a:rPr>
              <a:t>System replaces manual processes with real-time face recognition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Dual-Mode Operation: </a:t>
            </a:r>
            <a:r>
              <a:rPr lang="en-US" sz="2800" dirty="0">
                <a:solidFill>
                  <a:schemeClr val="bg1"/>
                </a:solidFill>
              </a:rPr>
              <a:t>Supports both attendance marking (check-in) and leave recording (check-out)</a:t>
            </a:r>
          </a:p>
        </p:txBody>
      </p:sp>
    </p:spTree>
    <p:extLst>
      <p:ext uri="{BB962C8B-B14F-4D97-AF65-F5344CB8AC3E}">
        <p14:creationId xmlns:p14="http://schemas.microsoft.com/office/powerpoint/2010/main" val="188260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3741-DD40-1141-4A46-309362BD7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768A33A0-CFE9-0B6F-B3AD-32C0CA11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33192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C87561-92B1-A99A-D3C6-5ADA7C372B5B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4BD58-B29E-6E7A-3116-FE5473A22408}"/>
              </a:ext>
            </a:extLst>
          </p:cNvPr>
          <p:cNvSpPr txBox="1"/>
          <p:nvPr/>
        </p:nvSpPr>
        <p:spPr>
          <a:xfrm>
            <a:off x="-8785194" y="358815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398A8-EDB1-B48E-BF08-95291A49BC89}"/>
              </a:ext>
            </a:extLst>
          </p:cNvPr>
          <p:cNvSpPr txBox="1"/>
          <p:nvPr/>
        </p:nvSpPr>
        <p:spPr>
          <a:xfrm>
            <a:off x="-8785194" y="1309868"/>
            <a:ext cx="84842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Literature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Technologies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Core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&amp; Pre-Processing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Machine Learning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F6840-F0B9-D414-3247-807681366C64}"/>
              </a:ext>
            </a:extLst>
          </p:cNvPr>
          <p:cNvSpPr txBox="1"/>
          <p:nvPr/>
        </p:nvSpPr>
        <p:spPr>
          <a:xfrm>
            <a:off x="69449" y="358815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CA276-2800-4649-F5FD-C956ED37E3D7}"/>
              </a:ext>
            </a:extLst>
          </p:cNvPr>
          <p:cNvSpPr txBox="1"/>
          <p:nvPr/>
        </p:nvSpPr>
        <p:spPr>
          <a:xfrm>
            <a:off x="69449" y="1704723"/>
            <a:ext cx="11902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Automated Attendance Tracking: </a:t>
            </a:r>
            <a:r>
              <a:rPr lang="en-US" sz="2800" dirty="0">
                <a:solidFill>
                  <a:schemeClr val="bg1"/>
                </a:solidFill>
              </a:rPr>
              <a:t>System replaces manual processes with real-time face recognition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Dual-Mode Operation: </a:t>
            </a:r>
            <a:r>
              <a:rPr lang="en-US" sz="2800" dirty="0">
                <a:solidFill>
                  <a:schemeClr val="bg1"/>
                </a:solidFill>
              </a:rPr>
              <a:t>Supports both attendance marking (check-in) and leave recording (check-out)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1E904-41E2-A227-2667-B28E17FEDCFA}"/>
              </a:ext>
            </a:extLst>
          </p:cNvPr>
          <p:cNvSpPr txBox="1"/>
          <p:nvPr/>
        </p:nvSpPr>
        <p:spPr>
          <a:xfrm>
            <a:off x="69449" y="6958312"/>
            <a:ext cx="4971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1F685-999D-773C-060E-8AABF56544A0}"/>
              </a:ext>
            </a:extLst>
          </p:cNvPr>
          <p:cNvSpPr txBox="1"/>
          <p:nvPr/>
        </p:nvSpPr>
        <p:spPr>
          <a:xfrm>
            <a:off x="69448" y="8066749"/>
            <a:ext cx="10950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 real-time face detection/recognition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 attendance logging with Excel backend.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Implement admin dashboard for attendance analytics.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Prevent proxy attendance through biometric verification.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performance for low-resource environments.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C3D2135E-8A34-9A47-BE05-1D1B73343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1408486"/>
                  </p:ext>
                </p:extLst>
              </p:nvPr>
            </p:nvGraphicFramePr>
            <p:xfrm>
              <a:off x="12910631" y="1747561"/>
              <a:ext cx="3986990" cy="3150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86990" cy="3150600"/>
                    </a:xfrm>
                    <a:prstGeom prst="rect">
                      <a:avLst/>
                    </a:prstGeom>
                  </am3d:spPr>
                  <am3d:camera>
                    <am3d:pos x="0" y="0" z="72117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271" d="1000000"/>
                    <am3d:preTrans dx="-9599446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958" ay="-3020942" az="-292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92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C3D2135E-8A34-9A47-BE05-1D1B73343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0631" y="1747561"/>
                <a:ext cx="3986990" cy="31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66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18DC-1510-6D9F-9B7C-419899C2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4B7821D5-9517-D9D3-E142-25AE42B2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r="22650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85F4D1-8A52-0E17-22B0-E6E0522BB180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DFEA-99AA-3D56-3C41-D9672DDBC6A4}"/>
              </a:ext>
            </a:extLst>
          </p:cNvPr>
          <p:cNvSpPr txBox="1"/>
          <p:nvPr/>
        </p:nvSpPr>
        <p:spPr>
          <a:xfrm>
            <a:off x="-8785194" y="358815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87E44-B548-3CF1-ADA6-C87D4DA626AC}"/>
              </a:ext>
            </a:extLst>
          </p:cNvPr>
          <p:cNvSpPr txBox="1"/>
          <p:nvPr/>
        </p:nvSpPr>
        <p:spPr>
          <a:xfrm>
            <a:off x="-8785194" y="1309868"/>
            <a:ext cx="84842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Literature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Technologies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System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Core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&amp; Pre-Processing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Machine Learning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A68AD-7BF8-2B00-392F-2C67AB7D4688}"/>
              </a:ext>
            </a:extLst>
          </p:cNvPr>
          <p:cNvSpPr txBox="1"/>
          <p:nvPr/>
        </p:nvSpPr>
        <p:spPr>
          <a:xfrm>
            <a:off x="69449" y="-5455833"/>
            <a:ext cx="368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30CFE-F6E6-0A47-483B-2C9EDC38170E}"/>
              </a:ext>
            </a:extLst>
          </p:cNvPr>
          <p:cNvSpPr txBox="1"/>
          <p:nvPr/>
        </p:nvSpPr>
        <p:spPr>
          <a:xfrm>
            <a:off x="69449" y="-4109925"/>
            <a:ext cx="11902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Automated Attendance Tracking: </a:t>
            </a:r>
            <a:r>
              <a:rPr lang="en-US" sz="2800" dirty="0">
                <a:solidFill>
                  <a:schemeClr val="bg1"/>
                </a:solidFill>
              </a:rPr>
              <a:t>System replaces manual processes with real-time face recognition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Dual-Mode Operation: </a:t>
            </a:r>
            <a:r>
              <a:rPr lang="en-US" sz="2800" dirty="0">
                <a:solidFill>
                  <a:schemeClr val="bg1"/>
                </a:solidFill>
              </a:rPr>
              <a:t>Supports both attendance marking (check-in) and leave recording (check-out)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9715B6E-CF20-A9CF-DA81-E25D21F22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8776838"/>
                  </p:ext>
                </p:extLst>
              </p:nvPr>
            </p:nvGraphicFramePr>
            <p:xfrm>
              <a:off x="8425362" y="1783116"/>
              <a:ext cx="3766638" cy="30794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66638" cy="3079492"/>
                    </a:xfrm>
                    <a:prstGeom prst="rect">
                      <a:avLst/>
                    </a:prstGeom>
                  </am3d:spPr>
                  <am3d:camera>
                    <am3d:pos x="0" y="0" z="72117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271" d="1000000"/>
                    <am3d:preTrans dx="-9599446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71991" ay="-3795381" az="107749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921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9715B6E-CF20-A9CF-DA81-E25D21F22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5362" y="1783116"/>
                <a:ext cx="3766638" cy="307949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C5DF7C6-8A7D-1F58-A1EF-1D8BEAD8C92E}"/>
              </a:ext>
            </a:extLst>
          </p:cNvPr>
          <p:cNvSpPr txBox="1"/>
          <p:nvPr/>
        </p:nvSpPr>
        <p:spPr>
          <a:xfrm>
            <a:off x="69448" y="1337703"/>
            <a:ext cx="10950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 real-time face detection/recognition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 attendance logging with Excel backend.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Implement admin dashboard for attendance analytics.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Prevent proxy attendance through biometric verification.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performance for low-resource environments.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1B571-AF3E-B738-8601-B2379BD7AECE}"/>
              </a:ext>
            </a:extLst>
          </p:cNvPr>
          <p:cNvSpPr txBox="1"/>
          <p:nvPr/>
        </p:nvSpPr>
        <p:spPr>
          <a:xfrm>
            <a:off x="69449" y="276160"/>
            <a:ext cx="4971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Project Objectives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4431C8AA-AD42-A1B7-2FF6-B7E425D6F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9244645"/>
                  </p:ext>
                </p:extLst>
              </p:nvPr>
            </p:nvGraphicFramePr>
            <p:xfrm rot="10800000">
              <a:off x="20675510" y="739340"/>
              <a:ext cx="2752187" cy="4771092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2752187" cy="4771092"/>
                    </a:xfrm>
                    <a:prstGeom prst="rect">
                      <a:avLst/>
                    </a:prstGeom>
                  </am3d:spPr>
                  <am3d:camera>
                    <am3d:pos x="0" y="0" z="584077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6978" d="1000000"/>
                    <am3d:preTrans dx="4724" dy="-12509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92480" ay="-2563324" az="105228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4431C8AA-AD42-A1B7-2FF6-B7E425D6F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20675510" y="739340"/>
                <a:ext cx="2752187" cy="477109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DAF8FF-883B-6969-727C-68071C56DF51}"/>
              </a:ext>
            </a:extLst>
          </p:cNvPr>
          <p:cNvSpPr txBox="1"/>
          <p:nvPr/>
        </p:nvSpPr>
        <p:spPr>
          <a:xfrm>
            <a:off x="12492950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D508-3DB1-8088-3377-E4B4CD74C473}"/>
              </a:ext>
            </a:extLst>
          </p:cNvPr>
          <p:cNvSpPr txBox="1"/>
          <p:nvPr/>
        </p:nvSpPr>
        <p:spPr>
          <a:xfrm>
            <a:off x="12492952" y="1797514"/>
            <a:ext cx="7988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Manual attendance is time-consuming (avg. 15 min/day for 50 people).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 systems have 12-15% error rate (ID swaps, buddy punching).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Contact-based systems pose hygiene concerns (post-pandemic).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real-time visibility into attendance metrics.</a:t>
            </a:r>
          </a:p>
        </p:txBody>
      </p:sp>
    </p:spTree>
    <p:extLst>
      <p:ext uri="{BB962C8B-B14F-4D97-AF65-F5344CB8AC3E}">
        <p14:creationId xmlns:p14="http://schemas.microsoft.com/office/powerpoint/2010/main" val="239529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88C9-4822-4FBE-A858-B0AFC65C2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1442FA81-1199-92BE-DD2B-2058F32D7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r="13128" b="40024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D7CFFC-E9AB-CE90-F7C8-64D8D76852DA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3655696-E059-7849-EE29-467F5A9E7F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39829"/>
                  </p:ext>
                </p:extLst>
              </p:nvPr>
            </p:nvGraphicFramePr>
            <p:xfrm rot="16200000">
              <a:off x="-4300464" y="1709487"/>
              <a:ext cx="4028165" cy="322674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28165" cy="3226749"/>
                    </a:xfrm>
                    <a:prstGeom prst="rect">
                      <a:avLst/>
                    </a:prstGeom>
                  </am3d:spPr>
                  <am3d:camera>
                    <am3d:pos x="0" y="0" z="72117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271" d="1000000"/>
                    <am3d:preTrans dx="-9599446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3918" ay="-2356833" az="404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92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3655696-E059-7849-EE29-467F5A9E7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300464" y="1709487"/>
                <a:ext cx="4028165" cy="322674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E127BB7-64B4-6021-0E80-607693AE572C}"/>
              </a:ext>
            </a:extLst>
          </p:cNvPr>
          <p:cNvSpPr txBox="1"/>
          <p:nvPr/>
        </p:nvSpPr>
        <p:spPr>
          <a:xfrm rot="16200000">
            <a:off x="-11926364" y="1337704"/>
            <a:ext cx="10950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 real-time face detection/recognition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 attendance logging with Excel backend.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Implement admin dashboard for attendance analytics.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Prevent proxy attendance through biometric verification.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performance for low-resource environments.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6758AE-C891-BE5D-6046-4943B6739885}"/>
              </a:ext>
            </a:extLst>
          </p:cNvPr>
          <p:cNvSpPr txBox="1"/>
          <p:nvPr/>
        </p:nvSpPr>
        <p:spPr>
          <a:xfrm rot="16200000">
            <a:off x="-11926363" y="276161"/>
            <a:ext cx="4971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Project Objectives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B3C28FF-AD3C-B401-7815-CF5A08BC3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1360626"/>
                  </p:ext>
                </p:extLst>
              </p:nvPr>
            </p:nvGraphicFramePr>
            <p:xfrm>
              <a:off x="8057735" y="699174"/>
              <a:ext cx="3133112" cy="45044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33112" cy="4504445"/>
                    </a:xfrm>
                    <a:prstGeom prst="rect">
                      <a:avLst/>
                    </a:prstGeom>
                  </am3d:spPr>
                  <am3d:camera>
                    <am3d:pos x="0" y="0" z="584077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6978" d="1000000"/>
                    <am3d:preTrans dx="4724" dy="-12509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2082" ay="1850155" az="104386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B3C28FF-AD3C-B401-7815-CF5A08BC3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7735" y="699174"/>
                <a:ext cx="3133112" cy="45044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66D07FC-B55A-D395-22AD-013A1C098D70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0421D-A1EA-E369-85A4-DEA915A4B587}"/>
              </a:ext>
            </a:extLst>
          </p:cNvPr>
          <p:cNvSpPr txBox="1"/>
          <p:nvPr/>
        </p:nvSpPr>
        <p:spPr>
          <a:xfrm>
            <a:off x="69450" y="1797514"/>
            <a:ext cx="7988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Manual attendance is time-consuming (avg. 15 min/day for 50 people).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 systems have 12-15% error rate (ID swaps, buddy punching).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Contact-based systems pose hygiene concerns (post-pandemic).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real-time visibility into attendance metrics.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94242A-602E-FE97-F362-D6D628C637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2495919"/>
                  </p:ext>
                </p:extLst>
              </p:nvPr>
            </p:nvGraphicFramePr>
            <p:xfrm>
              <a:off x="8094269" y="-1163996"/>
              <a:ext cx="4028282" cy="71974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028282" cy="719745"/>
                    </a:xfrm>
                    <a:prstGeom prst="rect">
                      <a:avLst/>
                    </a:prstGeom>
                  </am3d:spPr>
                  <am3d:camera>
                    <am3d:pos x="0" y="0" z="66516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6790" d="1000000"/>
                    <am3d:preTrans dx="0" dy="-17673231" dz="436802"/>
                    <am3d:scale>
                      <am3d:sx n="1000000" d="1000000"/>
                      <am3d:sy n="1000000" d="1000000"/>
                      <am3d:sz n="1000000" d="1000000"/>
                    </am3d:scale>
                    <am3d:rot ax="-5379233" ay="-427" az="-107294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94242A-602E-FE97-F362-D6D628C63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4269" y="-1163996"/>
                <a:ext cx="4028282" cy="71974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554EBAD-1312-C15D-E1E5-FC9C0B0ED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33687"/>
              </p:ext>
            </p:extLst>
          </p:nvPr>
        </p:nvGraphicFramePr>
        <p:xfrm>
          <a:off x="82474" y="-5745293"/>
          <a:ext cx="8127999" cy="54281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1488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5335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4199334"/>
                    </a:ext>
                  </a:extLst>
                </a:gridCol>
              </a:tblGrid>
              <a:tr h="6732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Application in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Key Paper/Resource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53443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Detection in CPU Mode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Dalal &amp; Triggs 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09450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CNN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GPU-Accelerated Face Recognition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19282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Embeddings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128-D Encodings for Identification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FaceNet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(Schroff)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25604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 Interface and API Handling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Official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13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5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BF4D-FF3A-4119-5E11-6BB3F8BC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645075D3-BE62-EEB9-BE6D-4A689227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10660" r="13128" b="29363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5EBB8D-9FC4-FD79-E8C8-EB3F06A23BB8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3B936-F33C-3A65-A990-A67CBAA67ACA}"/>
              </a:ext>
            </a:extLst>
          </p:cNvPr>
          <p:cNvSpPr txBox="1"/>
          <p:nvPr/>
        </p:nvSpPr>
        <p:spPr>
          <a:xfrm>
            <a:off x="69448" y="2678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Literature Review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5DCF5916-C3E5-A0C2-1DF4-B647FC294C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4300464" y="1709487"/>
              <a:ext cx="4028165" cy="322674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28165" cy="3226749"/>
                    </a:xfrm>
                    <a:prstGeom prst="rect">
                      <a:avLst/>
                    </a:prstGeom>
                  </am3d:spPr>
                  <am3d:camera>
                    <am3d:pos x="0" y="0" z="72117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271" d="1000000"/>
                    <am3d:preTrans dx="-9599446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3918" ay="-2356833" az="404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92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5DCF5916-C3E5-A0C2-1DF4-B647FC294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300464" y="1709487"/>
                <a:ext cx="4028165" cy="322674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98C44D5-3B02-04CB-A665-C562FB546F63}"/>
              </a:ext>
            </a:extLst>
          </p:cNvPr>
          <p:cNvSpPr txBox="1"/>
          <p:nvPr/>
        </p:nvSpPr>
        <p:spPr>
          <a:xfrm rot="16200000">
            <a:off x="-11926364" y="1337704"/>
            <a:ext cx="10950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 real-time face detection/recognition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 attendance logging with Excel backend.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Implement admin dashboard for attendance analytics.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Prevent proxy attendance through biometric verification.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performance for low-resource environments.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FACFA-6A19-879D-CFF3-134D523543F9}"/>
              </a:ext>
            </a:extLst>
          </p:cNvPr>
          <p:cNvSpPr txBox="1"/>
          <p:nvPr/>
        </p:nvSpPr>
        <p:spPr>
          <a:xfrm rot="16200000">
            <a:off x="-11926363" y="276161"/>
            <a:ext cx="4971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Project Objectives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0622BF6-2FB7-DD98-51F1-D0DBF44369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736958"/>
                  </p:ext>
                </p:extLst>
              </p:nvPr>
            </p:nvGraphicFramePr>
            <p:xfrm rot="5400000">
              <a:off x="20390427" y="699174"/>
              <a:ext cx="3133112" cy="4504445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3133112" cy="4504445"/>
                    </a:xfrm>
                    <a:prstGeom prst="rect">
                      <a:avLst/>
                    </a:prstGeom>
                  </am3d:spPr>
                  <am3d:camera>
                    <am3d:pos x="0" y="0" z="584077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6978" d="1000000"/>
                    <am3d:preTrans dx="4724" dy="-12509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2082" ay="1850155" az="104386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0622BF6-2FB7-DD98-51F1-D0DBF44369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20390427" y="699174"/>
                <a:ext cx="3133112" cy="45044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C3E0F4-FD75-D083-32DC-E0079CEFA550}"/>
              </a:ext>
            </a:extLst>
          </p:cNvPr>
          <p:cNvSpPr txBox="1"/>
          <p:nvPr/>
        </p:nvSpPr>
        <p:spPr>
          <a:xfrm rot="5400000">
            <a:off x="12402140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D31EB-BC7A-1D03-829F-D8A13086DC6A}"/>
              </a:ext>
            </a:extLst>
          </p:cNvPr>
          <p:cNvSpPr txBox="1"/>
          <p:nvPr/>
        </p:nvSpPr>
        <p:spPr>
          <a:xfrm rot="5400000">
            <a:off x="12402142" y="1797514"/>
            <a:ext cx="7988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Manual attendance is time-consuming (avg. 15 min/day for 50 people).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 systems have 12-15% error rate (ID swaps, buddy punching).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Contact-based systems pose hygiene concerns (post-pandemic).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real-time visibility into attendance metrics.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43F05F-3F04-D2DA-30E8-3B069BE55C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0921223"/>
                  </p:ext>
                </p:extLst>
              </p:nvPr>
            </p:nvGraphicFramePr>
            <p:xfrm>
              <a:off x="8399627" y="1613714"/>
              <a:ext cx="3585699" cy="36305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85699" cy="3630572"/>
                    </a:xfrm>
                    <a:prstGeom prst="rect">
                      <a:avLst/>
                    </a:prstGeom>
                  </am3d:spPr>
                  <am3d:camera>
                    <am3d:pos x="0" y="0" z="66516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6790" d="1000000"/>
                    <am3d:preTrans dx="0" dy="-17673231" dz="43680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4597" ay="444328" az="1079028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43F05F-3F04-D2DA-30E8-3B069BE55C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627" y="1613714"/>
                <a:ext cx="3585699" cy="363057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39EE06-E65F-0A0F-0867-7FA0556DF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400332"/>
              </p:ext>
            </p:extLst>
          </p:nvPr>
        </p:nvGraphicFramePr>
        <p:xfrm>
          <a:off x="82474" y="1265107"/>
          <a:ext cx="8127999" cy="54281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1488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5335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4199334"/>
                    </a:ext>
                  </a:extLst>
                </a:gridCol>
              </a:tblGrid>
              <a:tr h="6732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Application in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Key Paper/Resource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53443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Detection in CPU Mode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Dalal &amp; Triggs 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09450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CNN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GPU-Accelerated Face Recognition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19282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Embeddings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128-D Encodings for Identification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FaceNet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(Schroff)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25604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 Interface and API Handling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Official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1397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E91C7C-8665-E0FB-219D-44D51A0F3FB8}"/>
              </a:ext>
            </a:extLst>
          </p:cNvPr>
          <p:cNvSpPr txBox="1"/>
          <p:nvPr/>
        </p:nvSpPr>
        <p:spPr>
          <a:xfrm>
            <a:off x="69448" y="7328224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Tools 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F4592-5B7B-04E3-C92C-F614028AD4A4}"/>
              </a:ext>
            </a:extLst>
          </p:cNvPr>
          <p:cNvSpPr txBox="1"/>
          <p:nvPr/>
        </p:nvSpPr>
        <p:spPr>
          <a:xfrm>
            <a:off x="69450" y="8674132"/>
            <a:ext cx="798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Development:</a:t>
            </a:r>
            <a:r>
              <a:rPr lang="en-US" sz="2800" dirty="0">
                <a:solidFill>
                  <a:schemeClr val="bg1"/>
                </a:solidFill>
              </a:rPr>
              <a:t> VS Code, </a:t>
            </a:r>
            <a:r>
              <a:rPr lang="en-US" sz="2800" dirty="0" err="1">
                <a:solidFill>
                  <a:schemeClr val="bg1"/>
                </a:solidFill>
              </a:rPr>
              <a:t>Jupyter</a:t>
            </a:r>
            <a:r>
              <a:rPr lang="en-US" sz="2800" dirty="0">
                <a:solidFill>
                  <a:schemeClr val="bg1"/>
                </a:solidFill>
              </a:rPr>
              <a:t> Notebook.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Version Control: </a:t>
            </a:r>
            <a:r>
              <a:rPr lang="en-US" sz="2800" dirty="0">
                <a:solidFill>
                  <a:schemeClr val="bg1"/>
                </a:solidFill>
              </a:rPr>
              <a:t>Git/GitHub.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Testing: </a:t>
            </a:r>
            <a:r>
              <a:rPr lang="en-US" sz="2800" dirty="0">
                <a:solidFill>
                  <a:schemeClr val="bg1"/>
                </a:solidFill>
              </a:rPr>
              <a:t>Browser </a:t>
            </a:r>
            <a:r>
              <a:rPr lang="en-US" sz="2800" dirty="0" err="1">
                <a:solidFill>
                  <a:schemeClr val="bg1"/>
                </a:solidFill>
              </a:rPr>
              <a:t>DevTools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Documentation:</a:t>
            </a:r>
            <a:r>
              <a:rPr lang="en-US" sz="2800" dirty="0">
                <a:solidFill>
                  <a:schemeClr val="bg1"/>
                </a:solidFill>
              </a:rPr>
              <a:t> Word, PowerPoint.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Packaging: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Pipenv</a:t>
            </a:r>
            <a:r>
              <a:rPr lang="en-US" sz="2800" dirty="0">
                <a:solidFill>
                  <a:schemeClr val="bg1"/>
                </a:solidFill>
              </a:rPr>
              <a:t>, requirements.txt.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9FF59BB-F283-A563-BBB3-7848E45E20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524049"/>
                  </p:ext>
                </p:extLst>
              </p:nvPr>
            </p:nvGraphicFramePr>
            <p:xfrm>
              <a:off x="6544381" y="10148405"/>
              <a:ext cx="5883325" cy="20753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883325" cy="2075347"/>
                    </a:xfrm>
                    <a:prstGeom prst="rect">
                      <a:avLst/>
                    </a:prstGeom>
                  </am3d:spPr>
                  <am3d:camera>
                    <am3d:pos x="0" y="0" z="59277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" d="1000000"/>
                    <am3d:preTrans dx="1246277" dy="-1835777" dz="234971"/>
                    <am3d:scale>
                      <am3d:sx n="1000000" d="1000000"/>
                      <am3d:sy n="1000000" d="1000000"/>
                      <am3d:sz n="1000000" d="1000000"/>
                    </am3d:scale>
                    <am3d:rot ax="-6251974" ay="4065743" az="-631736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1780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9FF59BB-F283-A563-BBB3-7848E45E20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4381" y="10148405"/>
                <a:ext cx="5883325" cy="20753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149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77CA-98CB-4942-25C2-153A90BA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BF3C8F2A-81C4-EE8E-3AE5-EFB3306B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28255" r="13128" b="11768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CB6AAE-1744-2106-D1E6-95F3D3D93D28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00EC7-1662-60AF-5F01-10102F7A4BC4}"/>
              </a:ext>
            </a:extLst>
          </p:cNvPr>
          <p:cNvSpPr txBox="1"/>
          <p:nvPr/>
        </p:nvSpPr>
        <p:spPr>
          <a:xfrm>
            <a:off x="69448" y="752204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Literature Review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13D08EC-310C-2E15-C038-208B4C57EF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6697057"/>
                  </p:ext>
                </p:extLst>
              </p:nvPr>
            </p:nvGraphicFramePr>
            <p:xfrm>
              <a:off x="8399627" y="8867954"/>
              <a:ext cx="3585699" cy="36305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85699" cy="3630572"/>
                    </a:xfrm>
                    <a:prstGeom prst="rect">
                      <a:avLst/>
                    </a:prstGeom>
                  </am3d:spPr>
                  <am3d:camera>
                    <am3d:pos x="0" y="0" z="66516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6790" d="1000000"/>
                    <am3d:preTrans dx="0" dy="-17673231" dz="43680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4597" ay="444328" az="107902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13D08EC-310C-2E15-C038-208B4C57E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9627" y="8867954"/>
                <a:ext cx="3585699" cy="363057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55085-519C-11B9-0F1E-D3C75CFBD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144180"/>
              </p:ext>
            </p:extLst>
          </p:nvPr>
        </p:nvGraphicFramePr>
        <p:xfrm>
          <a:off x="82474" y="8519347"/>
          <a:ext cx="8127999" cy="54281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441488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5335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4199334"/>
                    </a:ext>
                  </a:extLst>
                </a:gridCol>
              </a:tblGrid>
              <a:tr h="6732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Application in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Key Paper/Resource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53443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Detection in CPU Mode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Dalal &amp; Triggs 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09450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CNN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GPU-Accelerated Face Recognition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19282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 Embeddings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128-D Encodings for Identification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FaceNet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(Schroff)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25604"/>
                  </a:ext>
                </a:extLst>
              </a:tr>
              <a:tr h="92331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 Interface and API Handling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Flask Official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139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993D16-9A9B-14A1-CF74-25B81404993C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Tools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7FC6A-5871-7574-EC3F-85FFB09521B1}"/>
              </a:ext>
            </a:extLst>
          </p:cNvPr>
          <p:cNvSpPr txBox="1"/>
          <p:nvPr/>
        </p:nvSpPr>
        <p:spPr>
          <a:xfrm>
            <a:off x="69450" y="1797514"/>
            <a:ext cx="798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Development:</a:t>
            </a:r>
            <a:r>
              <a:rPr lang="en-US" sz="2800" dirty="0">
                <a:solidFill>
                  <a:schemeClr val="bg1"/>
                </a:solidFill>
              </a:rPr>
              <a:t> VS Code, </a:t>
            </a:r>
            <a:r>
              <a:rPr lang="en-US" sz="2800" dirty="0" err="1">
                <a:solidFill>
                  <a:schemeClr val="bg1"/>
                </a:solidFill>
              </a:rPr>
              <a:t>Jupyter</a:t>
            </a:r>
            <a:r>
              <a:rPr lang="en-US" sz="2800" dirty="0">
                <a:solidFill>
                  <a:schemeClr val="bg1"/>
                </a:solidFill>
              </a:rPr>
              <a:t> Notebook.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Version Control: </a:t>
            </a:r>
            <a:r>
              <a:rPr lang="en-US" sz="2800" dirty="0">
                <a:solidFill>
                  <a:schemeClr val="bg1"/>
                </a:solidFill>
              </a:rPr>
              <a:t>Git/GitHub.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Testing: </a:t>
            </a:r>
            <a:r>
              <a:rPr lang="en-US" sz="2800" dirty="0">
                <a:solidFill>
                  <a:schemeClr val="bg1"/>
                </a:solidFill>
              </a:rPr>
              <a:t>Browser </a:t>
            </a:r>
            <a:r>
              <a:rPr lang="en-US" sz="2800" dirty="0" err="1">
                <a:solidFill>
                  <a:schemeClr val="bg1"/>
                </a:solidFill>
              </a:rPr>
              <a:t>DevTools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Documentation:</a:t>
            </a:r>
            <a:r>
              <a:rPr lang="en-US" sz="2800" dirty="0">
                <a:solidFill>
                  <a:schemeClr val="bg1"/>
                </a:solidFill>
              </a:rPr>
              <a:t> Word, PowerPoint.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Packaging: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Pipenv</a:t>
            </a:r>
            <a:r>
              <a:rPr lang="en-US" sz="2800" dirty="0">
                <a:solidFill>
                  <a:schemeClr val="bg1"/>
                </a:solidFill>
              </a:rPr>
              <a:t>, requirements.txt.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6AE4A9B3-3C49-E9B7-32EA-3950280AC9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909782"/>
                  </p:ext>
                </p:extLst>
              </p:nvPr>
            </p:nvGraphicFramePr>
            <p:xfrm>
              <a:off x="6780088" y="2274623"/>
              <a:ext cx="5411912" cy="40696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11912" cy="4069676"/>
                    </a:xfrm>
                    <a:prstGeom prst="rect">
                      <a:avLst/>
                    </a:prstGeom>
                  </am3d:spPr>
                  <am3d:camera>
                    <am3d:pos x="0" y="0" z="59277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" d="1000000"/>
                    <am3d:preTrans dx="1246277" dy="-1835777" dz="2349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9341" ay="-407611" az="53211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78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6AE4A9B3-3C49-E9B7-32EA-3950280AC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0088" y="2274623"/>
                <a:ext cx="5411912" cy="406967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B61381C-7E1C-7CD7-3D7C-96A6F42AD85A}"/>
              </a:ext>
            </a:extLst>
          </p:cNvPr>
          <p:cNvSpPr txBox="1"/>
          <p:nvPr/>
        </p:nvSpPr>
        <p:spPr>
          <a:xfrm>
            <a:off x="-11125200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Technologies Used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B6AF1E-B64F-87A7-DEF2-FA58BAE4C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21"/>
          <a:stretch>
            <a:fillRect/>
          </a:stretch>
        </p:blipFill>
        <p:spPr>
          <a:xfrm>
            <a:off x="-11125200" y="1735762"/>
            <a:ext cx="5455920" cy="269663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3925A6-7FBD-3E56-97D1-1749526B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 b="25244"/>
          <a:stretch>
            <a:fillRect/>
          </a:stretch>
        </p:blipFill>
        <p:spPr>
          <a:xfrm>
            <a:off x="-5669280" y="1121666"/>
            <a:ext cx="5455920" cy="58674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C541F7-8124-2EB1-FD54-A732D19C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6" b="-117"/>
          <a:stretch>
            <a:fillRect/>
          </a:stretch>
        </p:blipFill>
        <p:spPr>
          <a:xfrm>
            <a:off x="-11125200" y="4118475"/>
            <a:ext cx="5455920" cy="2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25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36844-4EC7-055E-C771-311D42B43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uit board with many lines&#10;&#10;AI-generated content may be incorrect.">
            <a:extLst>
              <a:ext uri="{FF2B5EF4-FFF2-40B4-BE49-F238E27FC236}">
                <a16:creationId xmlns:a16="http://schemas.microsoft.com/office/drawing/2014/main" id="{DA302E9F-7E63-DF7E-4F10-346759F8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6" t="28255" r="658" b="11768"/>
          <a:stretch>
            <a:fillRect/>
          </a:stretch>
        </p:blipFill>
        <p:spPr>
          <a:xfrm>
            <a:off x="-106680" y="-63109"/>
            <a:ext cx="12405360" cy="6984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FF14D-A841-A5CB-3E60-A62A2ECC8C8F}"/>
              </a:ext>
            </a:extLst>
          </p:cNvPr>
          <p:cNvSpPr/>
          <p:nvPr/>
        </p:nvSpPr>
        <p:spPr>
          <a:xfrm>
            <a:off x="-106680" y="-63109"/>
            <a:ext cx="12405360" cy="698421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30AA-6BB0-CA24-93C0-5105487402FC}"/>
              </a:ext>
            </a:extLst>
          </p:cNvPr>
          <p:cNvSpPr txBox="1"/>
          <p:nvPr/>
        </p:nvSpPr>
        <p:spPr>
          <a:xfrm rot="19418530">
            <a:off x="-7849865" y="-6775307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Tools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DBCF2-ECDE-1EB5-5080-C39C5E01630E}"/>
              </a:ext>
            </a:extLst>
          </p:cNvPr>
          <p:cNvSpPr txBox="1"/>
          <p:nvPr/>
        </p:nvSpPr>
        <p:spPr>
          <a:xfrm rot="19418530">
            <a:off x="-7849863" y="-5429399"/>
            <a:ext cx="798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Development:</a:t>
            </a:r>
            <a:r>
              <a:rPr lang="en-US" sz="2800" dirty="0">
                <a:solidFill>
                  <a:schemeClr val="bg1"/>
                </a:solidFill>
              </a:rPr>
              <a:t> VS Code, </a:t>
            </a:r>
            <a:r>
              <a:rPr lang="en-US" sz="2800" dirty="0" err="1">
                <a:solidFill>
                  <a:schemeClr val="bg1"/>
                </a:solidFill>
              </a:rPr>
              <a:t>Jupyter</a:t>
            </a:r>
            <a:r>
              <a:rPr lang="en-US" sz="2800" dirty="0">
                <a:solidFill>
                  <a:schemeClr val="bg1"/>
                </a:solidFill>
              </a:rPr>
              <a:t> Notebook.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Version Control: </a:t>
            </a:r>
            <a:r>
              <a:rPr lang="en-US" sz="2800" dirty="0">
                <a:solidFill>
                  <a:schemeClr val="bg1"/>
                </a:solidFill>
              </a:rPr>
              <a:t>Git/GitHub.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Testing: </a:t>
            </a:r>
            <a:r>
              <a:rPr lang="en-US" sz="2800" dirty="0">
                <a:solidFill>
                  <a:schemeClr val="bg1"/>
                </a:solidFill>
              </a:rPr>
              <a:t>Browser </a:t>
            </a:r>
            <a:r>
              <a:rPr lang="en-US" sz="2800" dirty="0" err="1">
                <a:solidFill>
                  <a:schemeClr val="bg1"/>
                </a:solidFill>
              </a:rPr>
              <a:t>DevTools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Documentation:</a:t>
            </a:r>
            <a:r>
              <a:rPr lang="en-US" sz="2800" dirty="0">
                <a:solidFill>
                  <a:schemeClr val="bg1"/>
                </a:solidFill>
              </a:rPr>
              <a:t> Word, PowerPoint.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Packaging: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Pipenv</a:t>
            </a:r>
            <a:r>
              <a:rPr lang="en-US" sz="2800" dirty="0">
                <a:solidFill>
                  <a:schemeClr val="bg1"/>
                </a:solidFill>
              </a:rPr>
              <a:t>, requirements.txt.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A8A231A-DAC1-F00E-F4A4-6BD8EDFD3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436285"/>
                  </p:ext>
                </p:extLst>
              </p:nvPr>
            </p:nvGraphicFramePr>
            <p:xfrm rot="19418530">
              <a:off x="-1139225" y="-4952290"/>
              <a:ext cx="5411912" cy="4069676"/>
            </p:xfrm>
            <a:graphic>
              <a:graphicData uri="http://schemas.microsoft.com/office/drawing/2017/model3d">
                <am3d:model3d r:embed="rId3">
                  <am3d:spPr>
                    <a:xfrm rot="19418530">
                      <a:off x="0" y="0"/>
                      <a:ext cx="5411912" cy="4069676"/>
                    </a:xfrm>
                    <a:prstGeom prst="rect">
                      <a:avLst/>
                    </a:prstGeom>
                  </am3d:spPr>
                  <am3d:camera>
                    <am3d:pos x="0" y="0" z="59277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" d="1000000"/>
                    <am3d:preTrans dx="1246277" dy="-1835777" dz="2349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9341" ay="-407611" az="53211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8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A8A231A-DAC1-F00E-F4A4-6BD8EDFD3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418530">
                <a:off x="-1139225" y="-4952290"/>
                <a:ext cx="5411912" cy="40696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7810B0-A6CD-B555-818D-C1FE6DCA7DA4}"/>
              </a:ext>
            </a:extLst>
          </p:cNvPr>
          <p:cNvSpPr txBox="1"/>
          <p:nvPr/>
        </p:nvSpPr>
        <p:spPr>
          <a:xfrm>
            <a:off x="694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Technologies Used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577A7F-64E2-2FD9-619A-E2F96C737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21"/>
          <a:stretch>
            <a:fillRect/>
          </a:stretch>
        </p:blipFill>
        <p:spPr>
          <a:xfrm>
            <a:off x="69448" y="1735762"/>
            <a:ext cx="5455920" cy="2696634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A6CFB4-39A8-5C77-51E8-DB98AA26A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 b="25244"/>
          <a:stretch>
            <a:fillRect/>
          </a:stretch>
        </p:blipFill>
        <p:spPr>
          <a:xfrm>
            <a:off x="5525368" y="1121666"/>
            <a:ext cx="5455920" cy="586740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33B19D-4630-E47B-4B25-83224A2D1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6" b="-117"/>
          <a:stretch>
            <a:fillRect/>
          </a:stretch>
        </p:blipFill>
        <p:spPr>
          <a:xfrm>
            <a:off x="69448" y="4118475"/>
            <a:ext cx="5455920" cy="2802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A49C41-C68F-D663-6D69-5E94EAB1B16A}"/>
              </a:ext>
            </a:extLst>
          </p:cNvPr>
          <p:cNvSpPr txBox="1"/>
          <p:nvPr/>
        </p:nvSpPr>
        <p:spPr>
          <a:xfrm>
            <a:off x="-12537348" y="451606"/>
            <a:ext cx="6026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CE6D7A-F544-8E56-F172-C8E247938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6796" y="1738678"/>
            <a:ext cx="12192000" cy="37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4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1682</Words>
  <Application>Microsoft Office PowerPoint</Application>
  <PresentationFormat>Widescreen</PresentationFormat>
  <Paragraphs>493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Fady Maged</dc:creator>
  <cp:lastModifiedBy>Fady Maged</cp:lastModifiedBy>
  <cp:revision>15</cp:revision>
  <dcterms:created xsi:type="dcterms:W3CDTF">2025-06-14T20:25:45Z</dcterms:created>
  <dcterms:modified xsi:type="dcterms:W3CDTF">2025-06-14T22:48:10Z</dcterms:modified>
</cp:coreProperties>
</file>